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wdp" ContentType="image/vnd.ms-photo"/>
  <Override PartName="/ppt/commentAuthors.xml" ContentType="application/vnd.openxmlformats-officedocument.presentationml.commentAuthors+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2"/>
  </p:notesMasterIdLst>
  <p:handoutMasterIdLst>
    <p:handoutMasterId r:id="rId13"/>
  </p:handoutMasterIdLst>
  <p:sldIdLst>
    <p:sldId id="398" r:id="rId2"/>
    <p:sldId id="1496" r:id="rId3"/>
    <p:sldId id="1497" r:id="rId4"/>
    <p:sldId id="1498" r:id="rId5"/>
    <p:sldId id="1489" r:id="rId6"/>
    <p:sldId id="1490" r:id="rId7"/>
    <p:sldId id="1500" r:id="rId8"/>
    <p:sldId id="1501" r:id="rId9"/>
    <p:sldId id="1499" r:id="rId10"/>
    <p:sldId id="1486" r:id="rId11"/>
  </p:sldIdLst>
  <p:sldSz cx="12192000" cy="6858000"/>
  <p:notesSz cx="6808788" cy="99409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Гульжан Тураровна" initials="ГТ" lastIdx="3" clrIdx="0">
    <p:extLst>
      <p:ext uri="{19B8F6BF-5375-455C-9EA6-DF929625EA0E}">
        <p15:presenceInfo xmlns:p15="http://schemas.microsoft.com/office/powerpoint/2012/main" xmlns="" userId="Гульжан Тураровн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D5EA"/>
    <a:srgbClr val="A1A0C3"/>
    <a:srgbClr val="8B8AA9"/>
    <a:srgbClr val="D9D9D9"/>
    <a:srgbClr val="C1D8F2"/>
    <a:srgbClr val="C00000"/>
    <a:srgbClr val="089CA3"/>
    <a:srgbClr val="D0D8EF"/>
    <a:srgbClr val="FFFFFF"/>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88" autoAdjust="0"/>
    <p:restoredTop sz="75323" autoAdjust="0"/>
  </p:normalViewPr>
  <p:slideViewPr>
    <p:cSldViewPr snapToGrid="0">
      <p:cViewPr varScale="1">
        <p:scale>
          <a:sx n="87" d="100"/>
          <a:sy n="87" d="100"/>
        </p:scale>
        <p:origin x="-160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kk-KZ"/>
          </a:p>
        </p:txBody>
      </p:sp>
      <p:sp>
        <p:nvSpPr>
          <p:cNvPr id="3" name="Дата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A285D09D-00AA-476D-897A-04746B4C4E57}" type="datetimeFigureOut">
              <a:rPr lang="kk-KZ" smtClean="0"/>
              <a:pPr/>
              <a:t>20.11.2020</a:t>
            </a:fld>
            <a:endParaRPr lang="kk-KZ"/>
          </a:p>
        </p:txBody>
      </p:sp>
      <p:sp>
        <p:nvSpPr>
          <p:cNvPr id="4" name="Нижний колонтитул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kk-KZ"/>
          </a:p>
        </p:txBody>
      </p:sp>
      <p:sp>
        <p:nvSpPr>
          <p:cNvPr id="5" name="Номер слайда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0861DB57-EDF7-4F0B-8B33-0110081A3023}" type="slidenum">
              <a:rPr lang="kk-KZ" smtClean="0"/>
              <a:pPr/>
              <a:t>‹#›</a:t>
            </a:fld>
            <a:endParaRPr lang="kk-KZ"/>
          </a:p>
        </p:txBody>
      </p:sp>
    </p:spTree>
    <p:extLst>
      <p:ext uri="{BB962C8B-B14F-4D97-AF65-F5344CB8AC3E}">
        <p14:creationId xmlns:p14="http://schemas.microsoft.com/office/powerpoint/2010/main" xmlns="" val="2911691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1"/>
            <a:ext cx="2950474" cy="498772"/>
          </a:xfrm>
          <a:prstGeom prst="rect">
            <a:avLst/>
          </a:prstGeom>
        </p:spPr>
        <p:txBody>
          <a:bodyPr vert="horz" lIns="91847" tIns="45923" rIns="91847" bIns="45923" rtlCol="0"/>
          <a:lstStyle>
            <a:lvl1pPr algn="l">
              <a:defRPr sz="1200"/>
            </a:lvl1pPr>
          </a:lstStyle>
          <a:p>
            <a:endParaRPr lang="ru-RU" dirty="0"/>
          </a:p>
        </p:txBody>
      </p:sp>
      <p:sp>
        <p:nvSpPr>
          <p:cNvPr id="3" name="Дата 2"/>
          <p:cNvSpPr>
            <a:spLocks noGrp="1"/>
          </p:cNvSpPr>
          <p:nvPr>
            <p:ph type="dt" idx="1"/>
          </p:nvPr>
        </p:nvSpPr>
        <p:spPr>
          <a:xfrm>
            <a:off x="3856741" y="1"/>
            <a:ext cx="2950474" cy="498772"/>
          </a:xfrm>
          <a:prstGeom prst="rect">
            <a:avLst/>
          </a:prstGeom>
        </p:spPr>
        <p:txBody>
          <a:bodyPr vert="horz" lIns="91847" tIns="45923" rIns="91847" bIns="45923" rtlCol="0"/>
          <a:lstStyle>
            <a:lvl1pPr algn="r">
              <a:defRPr sz="1200"/>
            </a:lvl1pPr>
          </a:lstStyle>
          <a:p>
            <a:fld id="{ED83AE11-5BD2-4343-A23C-1424DEAF7980}" type="datetimeFigureOut">
              <a:rPr lang="ru-RU" smtClean="0"/>
              <a:pPr/>
              <a:t>20.11.2020</a:t>
            </a:fld>
            <a:endParaRPr lang="ru-RU" dirty="0"/>
          </a:p>
        </p:txBody>
      </p:sp>
      <p:sp>
        <p:nvSpPr>
          <p:cNvPr id="4" name="Образ слайда 3"/>
          <p:cNvSpPr>
            <a:spLocks noGrp="1" noRot="1" noChangeAspect="1"/>
          </p:cNvSpPr>
          <p:nvPr>
            <p:ph type="sldImg" idx="2"/>
          </p:nvPr>
        </p:nvSpPr>
        <p:spPr>
          <a:xfrm>
            <a:off x="422275" y="1243013"/>
            <a:ext cx="5964238" cy="3355975"/>
          </a:xfrm>
          <a:prstGeom prst="rect">
            <a:avLst/>
          </a:prstGeom>
          <a:noFill/>
          <a:ln w="12700">
            <a:solidFill>
              <a:prstClr val="black"/>
            </a:solidFill>
          </a:ln>
        </p:spPr>
        <p:txBody>
          <a:bodyPr vert="horz" lIns="91847" tIns="45923" rIns="91847" bIns="45923" rtlCol="0" anchor="ctr"/>
          <a:lstStyle/>
          <a:p>
            <a:endParaRPr lang="ru-RU" dirty="0"/>
          </a:p>
        </p:txBody>
      </p:sp>
      <p:sp>
        <p:nvSpPr>
          <p:cNvPr id="5" name="Заметки 4"/>
          <p:cNvSpPr>
            <a:spLocks noGrp="1"/>
          </p:cNvSpPr>
          <p:nvPr>
            <p:ph type="body" sz="quarter" idx="3"/>
          </p:nvPr>
        </p:nvSpPr>
        <p:spPr>
          <a:xfrm>
            <a:off x="680880" y="4784073"/>
            <a:ext cx="5447030" cy="3914238"/>
          </a:xfrm>
          <a:prstGeom prst="rect">
            <a:avLst/>
          </a:prstGeom>
        </p:spPr>
        <p:txBody>
          <a:bodyPr vert="horz" lIns="91847" tIns="45923" rIns="91847" bIns="45923"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442155"/>
            <a:ext cx="2950474" cy="498771"/>
          </a:xfrm>
          <a:prstGeom prst="rect">
            <a:avLst/>
          </a:prstGeom>
        </p:spPr>
        <p:txBody>
          <a:bodyPr vert="horz" lIns="91847" tIns="45923" rIns="91847" bIns="45923"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6741" y="9442155"/>
            <a:ext cx="2950474" cy="498771"/>
          </a:xfrm>
          <a:prstGeom prst="rect">
            <a:avLst/>
          </a:prstGeom>
        </p:spPr>
        <p:txBody>
          <a:bodyPr vert="horz" lIns="91847" tIns="45923" rIns="91847" bIns="45923" rtlCol="0" anchor="b"/>
          <a:lstStyle>
            <a:lvl1pPr algn="r">
              <a:defRPr sz="1200"/>
            </a:lvl1pPr>
          </a:lstStyle>
          <a:p>
            <a:fld id="{2C63973F-C320-4EF2-BB5F-71F0CB746DCE}" type="slidenum">
              <a:rPr lang="ru-RU" smtClean="0"/>
              <a:pPr/>
              <a:t>‹#›</a:t>
            </a:fld>
            <a:endParaRPr lang="ru-RU" dirty="0"/>
          </a:p>
        </p:txBody>
      </p:sp>
    </p:spTree>
    <p:extLst>
      <p:ext uri="{BB962C8B-B14F-4D97-AF65-F5344CB8AC3E}">
        <p14:creationId xmlns:p14="http://schemas.microsoft.com/office/powerpoint/2010/main" xmlns="" val="9757336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75615B-7E8D-41D4-9138-AC7CDAE10A6E}" type="slidenum">
              <a:rPr lang="en-US" smtClean="0"/>
              <a:pPr/>
              <a:t>1</a:t>
            </a:fld>
            <a:endParaRPr lang="en-US" dirty="0"/>
          </a:p>
        </p:txBody>
      </p:sp>
    </p:spTree>
    <p:extLst>
      <p:ext uri="{BB962C8B-B14F-4D97-AF65-F5344CB8AC3E}">
        <p14:creationId xmlns:p14="http://schemas.microsoft.com/office/powerpoint/2010/main" xmlns="" val="117301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C63973F-C320-4EF2-BB5F-71F0CB746DCE}" type="slidenum">
              <a:rPr lang="ru-RU" smtClean="0"/>
              <a:pPr/>
              <a:t>3</a:t>
            </a:fld>
            <a:endParaRPr lang="ru-RU" dirty="0"/>
          </a:p>
        </p:txBody>
      </p:sp>
    </p:spTree>
    <p:extLst>
      <p:ext uri="{BB962C8B-B14F-4D97-AF65-F5344CB8AC3E}">
        <p14:creationId xmlns:p14="http://schemas.microsoft.com/office/powerpoint/2010/main" xmlns="" val="147265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k-KZ" noProof="0" dirty="0"/>
          </a:p>
        </p:txBody>
      </p:sp>
      <p:sp>
        <p:nvSpPr>
          <p:cNvPr id="4" name="Номер слайда 3"/>
          <p:cNvSpPr>
            <a:spLocks noGrp="1"/>
          </p:cNvSpPr>
          <p:nvPr>
            <p:ph type="sldNum" sz="quarter" idx="5"/>
          </p:nvPr>
        </p:nvSpPr>
        <p:spPr/>
        <p:txBody>
          <a:bodyPr/>
          <a:lstStyle/>
          <a:p>
            <a:fld id="{2C63973F-C320-4EF2-BB5F-71F0CB746DCE}" type="slidenum">
              <a:rPr lang="ru-RU" smtClean="0"/>
              <a:pPr/>
              <a:t>4</a:t>
            </a:fld>
            <a:endParaRPr lang="ru-RU" dirty="0"/>
          </a:p>
        </p:txBody>
      </p:sp>
    </p:spTree>
    <p:extLst>
      <p:ext uri="{BB962C8B-B14F-4D97-AF65-F5344CB8AC3E}">
        <p14:creationId xmlns:p14="http://schemas.microsoft.com/office/powerpoint/2010/main" xmlns="" val="401102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 </a:t>
            </a:r>
          </a:p>
          <a:p>
            <a:r>
              <a:rPr lang="ru-RU" dirty="0"/>
              <a:t>2020 жылғы 7 шілдеде Халық денсаулығы және денсаулық сақтау жүйесі туралы жаңа Кодекс қабылданды. Қазіргі уақытта кодексті іске асыру үшін заңға тәуелді НҚА, оның ішінде ТМККК тізбесін бекіту және МӘМС жүйесіндегі медициналық көмек тізбесін бекіту туралы Үкімет қаулылары әзірленіп, бекітіледі. ТМККК тізбесі Кодексте 196-бапта, МӘМС жүйесіндегі медициналық көмектің тізбесі 200-бапта регламенттелген. 196-бапқа сәйкес ТМККК пакетіне мыналар кіреді: жедел жәрдем, МСАК, амбулаториялық жағдайда </a:t>
            </a:r>
            <a:r>
              <a:rPr lang="en-US" dirty="0"/>
              <a:t>C</a:t>
            </a:r>
            <a:r>
              <a:rPr lang="kk-KZ" dirty="0"/>
              <a:t>МК</a:t>
            </a:r>
            <a:r>
              <a:rPr lang="ru-RU" dirty="0"/>
              <a:t>, жаңа Кодекске сәйкес ӘМА және динамикалық бақылауға жататын созылмалы аурулар үшін жоспарлы нысанда стационарды алмастыратын және стационарлық жағдайларда СМК деп аталады. Сондай-ақ уәкілетті орган айқындайтын тізбе бойынша тәулік бойы бақылауды талап етпейтін жай-күйлер кезінде қабылдау бөлмесі қызметтерін қоса алғанда, МӘМС жүйесінде көрсетілетін қызметтерді тұтынушылар болып табылмайтын адамдар үшін шұғыл нысандағы стационарлық жағдайлардағы ЖМК. Бұдан әрі, негізгі ауруды емдеу кезінде және туберкулезбен ауыратын науқастар үшін медреабилитация, паллиативтік көмек, тек ТМККК шеңберінде қан препараттарымен қамтамасыз ету, патологоанатомиялық диагностика және одан әрі транспланттау мақсатында ағзалар мен тіндерді алуға қайтыс болғаннан кейінгі донорды дайындау. 200-бапқа сәйкес МӘМС пакетіне амбулаториялық, стационарды алмастыратын жағдайдағы СМК, жоспарлы нысандағы және шұғыл нысандағы стационарлық жағдайдағы ЖМК кіреді. Бұрын МӘМС пакетінде шұғыл түрде СМК қарастырылмаған болатын. Сондай-ақ медреабилитация, патдиагностика және қайтыс болғаннан кейінгі донорды ағзалар мен тіндерді алуға дайындау кіреді.</a:t>
            </a:r>
          </a:p>
        </p:txBody>
      </p:sp>
      <p:sp>
        <p:nvSpPr>
          <p:cNvPr id="4" name="Номер слайда 3"/>
          <p:cNvSpPr>
            <a:spLocks noGrp="1"/>
          </p:cNvSpPr>
          <p:nvPr>
            <p:ph type="sldNum" sz="quarter" idx="10"/>
          </p:nvPr>
        </p:nvSpPr>
        <p:spPr/>
        <p:txBody>
          <a:bodyPr/>
          <a:lstStyle/>
          <a:p>
            <a:fld id="{2C63973F-C320-4EF2-BB5F-71F0CB746DCE}" type="slidenum">
              <a:rPr lang="ru-RU" smtClean="0"/>
              <a:pPr/>
              <a:t>5</a:t>
            </a:fld>
            <a:endParaRPr lang="ru-RU" dirty="0"/>
          </a:p>
        </p:txBody>
      </p:sp>
    </p:spTree>
    <p:extLst>
      <p:ext uri="{BB962C8B-B14F-4D97-AF65-F5344CB8AC3E}">
        <p14:creationId xmlns:p14="http://schemas.microsoft.com/office/powerpoint/2010/main" xmlns="" val="262307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kk-KZ" sz="1200" kern="1200" dirty="0">
                <a:solidFill>
                  <a:schemeClr val="tx1"/>
                </a:solidFill>
                <a:effectLst/>
                <a:latin typeface="+mn-lt"/>
                <a:ea typeface="+mn-ea"/>
                <a:cs typeface="+mn-cs"/>
              </a:rPr>
              <a:t> Стационарлық жағдайда СМК ТМККК пакетіне ӘМА және созылмалы аурулар кезінде жоспарлы көмек кіреді, сондай - ақ байланыста болған адамдарды, бактерио-және вирус тасымалдаушыларды және қазіргі эпидемиологиялық ахуалды ескере отырып, инфекциялық ауруға күдікті адамдарды оқшаулау кезіндегі көмек, инфекциялық ауруларды және айналадағыларға қауіп төндіретін ауруларды емдеу және сақтандырылған адамдар үшін шұғыл көмек кірді.Стационарлық жағдайдағы СМК МӘМС пакетіне мыналар кірді: ТМККК шеңберіндегі аурулар жағдайларын қоспағанда, жоспарлы көмек, сонымен қатар МӘМС жүйесінде тұтынушылар болып табылатын адамдар үшін шұғыл көмек пайда болды.</a:t>
            </a:r>
            <a:endParaRPr lang="ru-RU" dirty="0"/>
          </a:p>
        </p:txBody>
      </p:sp>
      <p:sp>
        <p:nvSpPr>
          <p:cNvPr id="4" name="Номер слайда 3"/>
          <p:cNvSpPr>
            <a:spLocks noGrp="1"/>
          </p:cNvSpPr>
          <p:nvPr>
            <p:ph type="sldNum" sz="quarter" idx="10"/>
          </p:nvPr>
        </p:nvSpPr>
        <p:spPr/>
        <p:txBody>
          <a:bodyPr/>
          <a:lstStyle/>
          <a:p>
            <a:fld id="{2C63973F-C320-4EF2-BB5F-71F0CB746DCE}" type="slidenum">
              <a:rPr lang="ru-RU" smtClean="0"/>
              <a:pPr/>
              <a:t>6</a:t>
            </a:fld>
            <a:endParaRPr lang="ru-RU" dirty="0"/>
          </a:p>
        </p:txBody>
      </p:sp>
    </p:spTree>
    <p:extLst>
      <p:ext uri="{BB962C8B-B14F-4D97-AF65-F5344CB8AC3E}">
        <p14:creationId xmlns:p14="http://schemas.microsoft.com/office/powerpoint/2010/main" xmlns="" val="2534348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C63973F-C320-4EF2-BB5F-71F0CB746DCE}" type="slidenum">
              <a:rPr lang="ru-RU" smtClean="0"/>
              <a:pPr/>
              <a:t>8</a:t>
            </a:fld>
            <a:endParaRPr lang="ru-RU" dirty="0"/>
          </a:p>
        </p:txBody>
      </p:sp>
    </p:spTree>
    <p:extLst>
      <p:ext uri="{BB962C8B-B14F-4D97-AF65-F5344CB8AC3E}">
        <p14:creationId xmlns:p14="http://schemas.microsoft.com/office/powerpoint/2010/main" xmlns="" val="9695075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xmlns="" id="{05FFD714-EBC3-4E26-AD53-8B3FBF7437C0}"/>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10000"/>
                    </a14:imgEffect>
                  </a14:imgLayer>
                </a14:imgProps>
              </a:ext>
              <a:ext uri="{28A0092B-C50C-407E-A947-70E740481C1C}">
                <a14:useLocalDpi xmlns:a14="http://schemas.microsoft.com/office/drawing/2010/main" xmlns="" val="0"/>
              </a:ext>
            </a:extLst>
          </a:blip>
          <a:srcRect l="-38642" t="17640" r="18664" b="17640"/>
          <a:stretch/>
        </p:blipFill>
        <p:spPr>
          <a:xfrm>
            <a:off x="-13052" y="0"/>
            <a:ext cx="12205052" cy="6857999"/>
          </a:xfrm>
          <a:prstGeom prst="rect">
            <a:avLst/>
          </a:prstGeom>
        </p:spPr>
      </p:pic>
      <p:sp>
        <p:nvSpPr>
          <p:cNvPr id="4" name="Дата 3">
            <a:extLst>
              <a:ext uri="{FF2B5EF4-FFF2-40B4-BE49-F238E27FC236}">
                <a16:creationId xmlns:a16="http://schemas.microsoft.com/office/drawing/2014/main" xmlns="" id="{D7062D07-E75B-4097-9248-BD3BF3F58A4D}"/>
              </a:ext>
            </a:extLst>
          </p:cNvPr>
          <p:cNvSpPr>
            <a:spLocks noGrp="1"/>
          </p:cNvSpPr>
          <p:nvPr>
            <p:ph type="dt" sz="half" idx="10"/>
          </p:nvPr>
        </p:nvSpPr>
        <p:spPr/>
        <p:txBody>
          <a:bodyPr/>
          <a:lstStyle/>
          <a:p>
            <a:pPr>
              <a:defRPr/>
            </a:pPr>
            <a:fld id="{27054DF1-75CF-0F4C-AA14-51CCD42133B4}"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5" name="Нижний колонтитул 4">
            <a:extLst>
              <a:ext uri="{FF2B5EF4-FFF2-40B4-BE49-F238E27FC236}">
                <a16:creationId xmlns:a16="http://schemas.microsoft.com/office/drawing/2014/main" xmlns="" id="{850B8D49-487A-4A37-A5E2-95B7574BD9FB}"/>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6" name="Номер слайда 5">
            <a:extLst>
              <a:ext uri="{FF2B5EF4-FFF2-40B4-BE49-F238E27FC236}">
                <a16:creationId xmlns:a16="http://schemas.microsoft.com/office/drawing/2014/main" xmlns="" id="{94D187EB-1F62-4B41-9D32-CA70E635772B}"/>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12" name="Рисунок 11">
            <a:extLst>
              <a:ext uri="{FF2B5EF4-FFF2-40B4-BE49-F238E27FC236}">
                <a16:creationId xmlns:a16="http://schemas.microsoft.com/office/drawing/2014/main" xmlns="" id="{24111118-EE5D-4E1A-8E7F-8E1D6E694DFC}"/>
              </a:ext>
            </a:extLst>
          </p:cNvPr>
          <p:cNvPicPr>
            <a:picLocks noChangeAspect="1"/>
          </p:cNvPicPr>
          <p:nvPr userDrawn="1"/>
        </p:nvPicPr>
        <p:blipFill rotWithShape="1">
          <a:blip r:embed="rId4">
            <a:extLst>
              <a:ext uri="{28A0092B-C50C-407E-A947-70E740481C1C}">
                <a14:useLocalDpi xmlns:a14="http://schemas.microsoft.com/office/drawing/2010/main" xmlns="" val="0"/>
              </a:ext>
            </a:extLst>
          </a:blip>
          <a:srcRect l="19390" t="4001" r="26430" b="10667"/>
          <a:stretch/>
        </p:blipFill>
        <p:spPr>
          <a:xfrm>
            <a:off x="-13052" y="1546504"/>
            <a:ext cx="4018994" cy="4018994"/>
          </a:xfrm>
          <a:prstGeom prst="rect">
            <a:avLst/>
          </a:prstGeom>
        </p:spPr>
      </p:pic>
      <p:sp>
        <p:nvSpPr>
          <p:cNvPr id="2" name="Заголовок 1">
            <a:extLst>
              <a:ext uri="{FF2B5EF4-FFF2-40B4-BE49-F238E27FC236}">
                <a16:creationId xmlns:a16="http://schemas.microsoft.com/office/drawing/2014/main" xmlns="" id="{AE43C45C-B751-4FE5-9FDA-3872778A3279}"/>
              </a:ext>
            </a:extLst>
          </p:cNvPr>
          <p:cNvSpPr>
            <a:spLocks noGrp="1"/>
          </p:cNvSpPr>
          <p:nvPr>
            <p:ph type="ctrTitle"/>
          </p:nvPr>
        </p:nvSpPr>
        <p:spPr>
          <a:xfrm>
            <a:off x="4005942" y="2680811"/>
            <a:ext cx="8186058" cy="1136849"/>
          </a:xfrm>
        </p:spPr>
        <p:txBody>
          <a:bodyPr anchor="b"/>
          <a:lstStyle>
            <a:lvl1pPr algn="ctr">
              <a:defRPr sz="6000" b="1">
                <a:solidFill>
                  <a:srgbClr val="234164"/>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3" name="Подзаголовок 2">
            <a:extLst>
              <a:ext uri="{FF2B5EF4-FFF2-40B4-BE49-F238E27FC236}">
                <a16:creationId xmlns:a16="http://schemas.microsoft.com/office/drawing/2014/main" xmlns="" id="{642DE4F9-44A4-41A3-949B-B428B26CDE95}"/>
              </a:ext>
            </a:extLst>
          </p:cNvPr>
          <p:cNvSpPr>
            <a:spLocks noGrp="1"/>
          </p:cNvSpPr>
          <p:nvPr>
            <p:ph type="subTitle" idx="1"/>
          </p:nvPr>
        </p:nvSpPr>
        <p:spPr>
          <a:xfrm>
            <a:off x="4005942" y="3909736"/>
            <a:ext cx="8186058" cy="1655762"/>
          </a:xfrm>
        </p:spPr>
        <p:txBody>
          <a:bodyPr/>
          <a:lstStyle>
            <a:lvl1pPr marL="0" indent="0" algn="ctr">
              <a:buNone/>
              <a:defRPr sz="2400" b="0" i="0">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10" name="Прямоугольник 9">
            <a:extLst>
              <a:ext uri="{FF2B5EF4-FFF2-40B4-BE49-F238E27FC236}">
                <a16:creationId xmlns:a16="http://schemas.microsoft.com/office/drawing/2014/main" xmlns="" id="{CD58488B-A798-F340-B45B-A27326EA0E0F}"/>
              </a:ext>
            </a:extLst>
          </p:cNvPr>
          <p:cNvSpPr/>
          <p:nvPr userDrawn="1"/>
        </p:nvSpPr>
        <p:spPr>
          <a:xfrm>
            <a:off x="0" y="3909736"/>
            <a:ext cx="3934691" cy="1446550"/>
          </a:xfrm>
          <a:prstGeom prst="rect">
            <a:avLst/>
          </a:prstGeom>
          <a:solidFill>
            <a:schemeClr val="bg1"/>
          </a:solidFill>
        </p:spPr>
        <p:txBody>
          <a:bodyPr wrap="square">
            <a:spAutoFit/>
          </a:bodyPr>
          <a:lstStyle/>
          <a:p>
            <a:pPr marL="0" lvl="2" algn="ctr">
              <a:defRPr/>
            </a:pPr>
            <a:r>
              <a:rPr lang="ru-RU" sz="2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ctr">
              <a:defRPr/>
            </a:pPr>
            <a:r>
              <a:rPr lang="ru-RU" sz="2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2130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22" name="Рисунок 21">
            <a:extLst>
              <a:ext uri="{FF2B5EF4-FFF2-40B4-BE49-F238E27FC236}">
                <a16:creationId xmlns:a16="http://schemas.microsoft.com/office/drawing/2014/main" xmlns="" id="{752E0EF0-26A0-45A6-9126-231D130EDEDA}"/>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41000"/>
                    </a14:imgEffect>
                  </a14:imgLayer>
                </a14:imgProps>
              </a:ext>
              <a:ext uri="{28A0092B-C50C-407E-A947-70E740481C1C}">
                <a14:useLocalDpi xmlns:a14="http://schemas.microsoft.com/office/drawing/2010/main" xmlns="" val="0"/>
              </a:ext>
            </a:extLst>
          </a:blip>
          <a:srcRect l="19679" t="15066" r="-39657" b="27881"/>
          <a:stretch/>
        </p:blipFill>
        <p:spPr>
          <a:xfrm>
            <a:off x="0" y="872301"/>
            <a:ext cx="12205052" cy="6045597"/>
          </a:xfrm>
          <a:prstGeom prst="rect">
            <a:avLst/>
          </a:prstGeom>
        </p:spPr>
      </p:pic>
      <p:pic>
        <p:nvPicPr>
          <p:cNvPr id="16" name="Picture 2" descr="Ð¤Ð¾Ð½Ð´ Ð¼ÐµÐ´Ð¸ÑÐ¸Ð½ÑÐºÐ¾Ð³Ð¾ ÑÑÑÐ°ÑÐ¾Ð²Ð°Ð½Ð¸Ñ">
            <a:extLst>
              <a:ext uri="{FF2B5EF4-FFF2-40B4-BE49-F238E27FC236}">
                <a16:creationId xmlns:a16="http://schemas.microsoft.com/office/drawing/2014/main" xmlns="" id="{5A3BD7CE-D0F4-4BA7-8A2B-7F799982C2E4}"/>
              </a:ext>
            </a:extLst>
          </p:cNvPr>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a:extLst>
              <a:ext uri="{FF2B5EF4-FFF2-40B4-BE49-F238E27FC236}">
                <a16:creationId xmlns:a16="http://schemas.microsoft.com/office/drawing/2014/main" xmlns="" id="{8329C32B-0632-4FCD-ACDB-F299E75C0FD2}"/>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3" name="Объект 2">
            <a:extLst>
              <a:ext uri="{FF2B5EF4-FFF2-40B4-BE49-F238E27FC236}">
                <a16:creationId xmlns:a16="http://schemas.microsoft.com/office/drawing/2014/main" xmlns="" id="{1F3D31AF-EE3C-495C-87EC-3927359A1DB8}"/>
              </a:ext>
            </a:extLst>
          </p:cNvPr>
          <p:cNvSpPr>
            <a:spLocks noGrp="1"/>
          </p:cNvSpPr>
          <p:nvPr>
            <p:ph idx="1"/>
          </p:nvPr>
        </p:nvSpPr>
        <p:spPr>
          <a:xfrm>
            <a:off x="838200" y="1266594"/>
            <a:ext cx="10515600" cy="50762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3" name="Прямоугольник 12">
            <a:extLst>
              <a:ext uri="{FF2B5EF4-FFF2-40B4-BE49-F238E27FC236}">
                <a16:creationId xmlns:a16="http://schemas.microsoft.com/office/drawing/2014/main" xmlns="" id="{624036EF-05CE-478D-98A3-EC322CDEEEC6}"/>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4" name="Прямоугольник 13">
            <a:extLst>
              <a:ext uri="{FF2B5EF4-FFF2-40B4-BE49-F238E27FC236}">
                <a16:creationId xmlns:a16="http://schemas.microsoft.com/office/drawing/2014/main" xmlns="" id="{5824C4D7-84F3-4ADA-BE9C-6C0A0B0701AC}"/>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7" name="Дата 16">
            <a:extLst>
              <a:ext uri="{FF2B5EF4-FFF2-40B4-BE49-F238E27FC236}">
                <a16:creationId xmlns:a16="http://schemas.microsoft.com/office/drawing/2014/main" xmlns="" id="{9C634778-AD2B-4676-A89E-389FFC3624C7}"/>
              </a:ext>
            </a:extLst>
          </p:cNvPr>
          <p:cNvSpPr>
            <a:spLocks noGrp="1"/>
          </p:cNvSpPr>
          <p:nvPr>
            <p:ph type="dt" sz="half" idx="10"/>
          </p:nvPr>
        </p:nvSpPr>
        <p:spPr/>
        <p:txBody>
          <a:bodyPr/>
          <a:lstStyle/>
          <a:p>
            <a:pPr>
              <a:defRPr/>
            </a:pPr>
            <a:fld id="{A8E56A28-6F0A-4942-BECB-25F1AA783060}"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18" name="Нижний колонтитул 17">
            <a:extLst>
              <a:ext uri="{FF2B5EF4-FFF2-40B4-BE49-F238E27FC236}">
                <a16:creationId xmlns:a16="http://schemas.microsoft.com/office/drawing/2014/main" xmlns="" id="{8BD11A98-F55E-45EC-84E7-319083182D91}"/>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19" name="Номер слайда 18">
            <a:extLst>
              <a:ext uri="{FF2B5EF4-FFF2-40B4-BE49-F238E27FC236}">
                <a16:creationId xmlns:a16="http://schemas.microsoft.com/office/drawing/2014/main" xmlns="" id="{10AC2772-2998-45E7-BDBF-E4E6CFB01073}"/>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
        <p:nvSpPr>
          <p:cNvPr id="11" name="Прямоугольник 10">
            <a:extLst>
              <a:ext uri="{FF2B5EF4-FFF2-40B4-BE49-F238E27FC236}">
                <a16:creationId xmlns:a16="http://schemas.microsoft.com/office/drawing/2014/main" xmlns="" id="{43C74B8A-5C45-5A4B-8027-765D2D6C52DC}"/>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1821958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xmlns="" id="{E1179193-09FF-48C8-9E2D-CE452C526FB2}"/>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10000"/>
                    </a14:imgEffect>
                  </a14:imgLayer>
                </a14:imgProps>
              </a:ext>
              <a:ext uri="{28A0092B-C50C-407E-A947-70E740481C1C}">
                <a14:useLocalDpi xmlns:a14="http://schemas.microsoft.com/office/drawing/2010/main" xmlns="" val="0"/>
              </a:ext>
            </a:extLst>
          </a:blip>
          <a:srcRect l="-38642" t="17640" r="18664" b="17640"/>
          <a:stretch/>
        </p:blipFill>
        <p:spPr>
          <a:xfrm>
            <a:off x="-13052" y="-6150"/>
            <a:ext cx="12205052" cy="6857999"/>
          </a:xfrm>
          <a:prstGeom prst="rect">
            <a:avLst/>
          </a:prstGeom>
        </p:spPr>
      </p:pic>
      <p:sp>
        <p:nvSpPr>
          <p:cNvPr id="2" name="Заголовок 1">
            <a:extLst>
              <a:ext uri="{FF2B5EF4-FFF2-40B4-BE49-F238E27FC236}">
                <a16:creationId xmlns:a16="http://schemas.microsoft.com/office/drawing/2014/main" xmlns="" id="{331D7AB0-4DD4-4401-AD72-B2296FD99434}"/>
              </a:ext>
            </a:extLst>
          </p:cNvPr>
          <p:cNvSpPr>
            <a:spLocks noGrp="1"/>
          </p:cNvSpPr>
          <p:nvPr>
            <p:ph type="title"/>
          </p:nvPr>
        </p:nvSpPr>
        <p:spPr>
          <a:xfrm>
            <a:off x="831850" y="1709738"/>
            <a:ext cx="10515600" cy="2852737"/>
          </a:xfrm>
        </p:spPr>
        <p:txBody>
          <a:bodyPr anchor="b"/>
          <a:lstStyle>
            <a:lvl1pPr>
              <a:defRPr sz="60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3" name="Текст 2">
            <a:extLst>
              <a:ext uri="{FF2B5EF4-FFF2-40B4-BE49-F238E27FC236}">
                <a16:creationId xmlns:a16="http://schemas.microsoft.com/office/drawing/2014/main" xmlns="" id="{65423464-9225-471B-A6C7-02002B2D47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37DE905E-66C5-4153-8A3A-92B66A449295}"/>
              </a:ext>
            </a:extLst>
          </p:cNvPr>
          <p:cNvSpPr>
            <a:spLocks noGrp="1"/>
          </p:cNvSpPr>
          <p:nvPr>
            <p:ph type="dt" sz="half" idx="10"/>
          </p:nvPr>
        </p:nvSpPr>
        <p:spPr/>
        <p:txBody>
          <a:bodyPr/>
          <a:lstStyle/>
          <a:p>
            <a:pPr>
              <a:defRPr/>
            </a:pPr>
            <a:fld id="{8AAEE8D0-8AE2-574C-85D4-67AF55B84E1A}"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5" name="Нижний колонтитул 4">
            <a:extLst>
              <a:ext uri="{FF2B5EF4-FFF2-40B4-BE49-F238E27FC236}">
                <a16:creationId xmlns:a16="http://schemas.microsoft.com/office/drawing/2014/main" xmlns="" id="{2C1F0B4D-F802-40B6-AD73-51F813C2F592}"/>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6" name="Номер слайда 5">
            <a:extLst>
              <a:ext uri="{FF2B5EF4-FFF2-40B4-BE49-F238E27FC236}">
                <a16:creationId xmlns:a16="http://schemas.microsoft.com/office/drawing/2014/main" xmlns="" id="{0FB2A431-2B68-4951-8F39-19EF07AC4846}"/>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
        <p:nvSpPr>
          <p:cNvPr id="8" name="Прямоугольник 7">
            <a:extLst>
              <a:ext uri="{FF2B5EF4-FFF2-40B4-BE49-F238E27FC236}">
                <a16:creationId xmlns:a16="http://schemas.microsoft.com/office/drawing/2014/main" xmlns="" id="{9041CD53-0893-46B3-93F1-D74DC9B46064}"/>
              </a:ext>
            </a:extLst>
          </p:cNvPr>
          <p:cNvSpPr/>
          <p:nvPr userDrawn="1"/>
        </p:nvSpPr>
        <p:spPr>
          <a:xfrm>
            <a:off x="0" y="4583313"/>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pic>
        <p:nvPicPr>
          <p:cNvPr id="10" name="Picture 2" descr="Ð¤Ð¾Ð½Ð´ Ð¼ÐµÐ´Ð¸ÑÐ¸Ð½ÑÐºÐ¾Ð³Ð¾ ÑÑÑÐ°ÑÐ¾Ð²Ð°Ð½Ð¸Ñ">
            <a:extLst>
              <a:ext uri="{FF2B5EF4-FFF2-40B4-BE49-F238E27FC236}">
                <a16:creationId xmlns:a16="http://schemas.microsoft.com/office/drawing/2014/main" xmlns="" id="{0C3A7633-36AE-4C2F-A5D0-452CCA100BF1}"/>
              </a:ext>
            </a:extLst>
          </p:cNvPr>
          <p:cNvPicPr>
            <a:picLocks noChangeAspect="1" noChangeArrowheads="1"/>
          </p:cNvPicPr>
          <p:nvPr userDrawn="1"/>
        </p:nvPicPr>
        <p:blipFill rotWithShape="1">
          <a:blip r:embed="rId4">
            <a:extLst>
              <a:ext uri="{28A0092B-C50C-407E-A947-70E740481C1C}">
                <a14:useLocalDpi xmlns:a14="http://schemas.microsoft.com/office/drawing/2010/main" xmlns="" val="0"/>
              </a:ext>
            </a:extLst>
          </a:blip>
          <a:srcRect r="65917"/>
          <a:stretch/>
        </p:blipFill>
        <p:spPr bwMode="auto">
          <a:xfrm>
            <a:off x="9523398" y="3794210"/>
            <a:ext cx="858683" cy="82510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Прямоугольник 8">
            <a:extLst>
              <a:ext uri="{FF2B5EF4-FFF2-40B4-BE49-F238E27FC236}">
                <a16:creationId xmlns:a16="http://schemas.microsoft.com/office/drawing/2014/main" xmlns="" id="{E60C5392-DBBD-4957-8481-09EEFC2DE205}"/>
              </a:ext>
            </a:extLst>
          </p:cNvPr>
          <p:cNvSpPr/>
          <p:nvPr userDrawn="1"/>
        </p:nvSpPr>
        <p:spPr>
          <a:xfrm>
            <a:off x="6731999" y="4583313"/>
            <a:ext cx="3204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1" name="Прямоугольник 10">
            <a:extLst>
              <a:ext uri="{FF2B5EF4-FFF2-40B4-BE49-F238E27FC236}">
                <a16:creationId xmlns:a16="http://schemas.microsoft.com/office/drawing/2014/main" xmlns="" id="{2C023225-336B-4B46-81E0-44E18939EF8F}"/>
              </a:ext>
            </a:extLst>
          </p:cNvPr>
          <p:cNvSpPr/>
          <p:nvPr userDrawn="1"/>
        </p:nvSpPr>
        <p:spPr>
          <a:xfrm>
            <a:off x="10409686" y="3794210"/>
            <a:ext cx="1691827" cy="830997"/>
          </a:xfrm>
          <a:prstGeom prst="rect">
            <a:avLst/>
          </a:prstGeom>
          <a:no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1301185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xmlns="" id="{08F04E6D-864E-48DB-BECA-34C30E0AC937}"/>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41000"/>
                    </a14:imgEffect>
                  </a14:imgLayer>
                </a14:imgProps>
              </a:ext>
              <a:ext uri="{28A0092B-C50C-407E-A947-70E740481C1C}">
                <a14:useLocalDpi xmlns:a14="http://schemas.microsoft.com/office/drawing/2010/main" xmlns="" val="0"/>
              </a:ext>
            </a:extLst>
          </a:blip>
          <a:srcRect l="19679" t="15066" r="-39657" b="27881"/>
          <a:stretch/>
        </p:blipFill>
        <p:spPr>
          <a:xfrm>
            <a:off x="-13052" y="812402"/>
            <a:ext cx="12205052" cy="6045597"/>
          </a:xfrm>
          <a:prstGeom prst="rect">
            <a:avLst/>
          </a:prstGeom>
        </p:spPr>
      </p:pic>
      <p:sp>
        <p:nvSpPr>
          <p:cNvPr id="3" name="Объект 2">
            <a:extLst>
              <a:ext uri="{FF2B5EF4-FFF2-40B4-BE49-F238E27FC236}">
                <a16:creationId xmlns:a16="http://schemas.microsoft.com/office/drawing/2014/main" xmlns="" id="{4DA56164-1866-47C0-939D-20FF23EAF31A}"/>
              </a:ext>
            </a:extLst>
          </p:cNvPr>
          <p:cNvSpPr>
            <a:spLocks noGrp="1"/>
          </p:cNvSpPr>
          <p:nvPr>
            <p:ph sz="half" idx="1"/>
          </p:nvPr>
        </p:nvSpPr>
        <p:spPr>
          <a:xfrm>
            <a:off x="266700" y="945011"/>
            <a:ext cx="5600700" cy="523195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Объект 3">
            <a:extLst>
              <a:ext uri="{FF2B5EF4-FFF2-40B4-BE49-F238E27FC236}">
                <a16:creationId xmlns:a16="http://schemas.microsoft.com/office/drawing/2014/main" xmlns="" id="{7462CC38-0ED1-46E5-A4D9-ED16DFF7C3E3}"/>
              </a:ext>
            </a:extLst>
          </p:cNvPr>
          <p:cNvSpPr>
            <a:spLocks noGrp="1"/>
          </p:cNvSpPr>
          <p:nvPr>
            <p:ph sz="half" idx="2"/>
          </p:nvPr>
        </p:nvSpPr>
        <p:spPr>
          <a:xfrm>
            <a:off x="6324602" y="945011"/>
            <a:ext cx="5600700" cy="523195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Дата 4">
            <a:extLst>
              <a:ext uri="{FF2B5EF4-FFF2-40B4-BE49-F238E27FC236}">
                <a16:creationId xmlns:a16="http://schemas.microsoft.com/office/drawing/2014/main" xmlns="" id="{945B689D-9C1E-42FE-A566-5665233764C5}"/>
              </a:ext>
            </a:extLst>
          </p:cNvPr>
          <p:cNvSpPr>
            <a:spLocks noGrp="1"/>
          </p:cNvSpPr>
          <p:nvPr>
            <p:ph type="dt" sz="half" idx="10"/>
          </p:nvPr>
        </p:nvSpPr>
        <p:spPr/>
        <p:txBody>
          <a:bodyPr/>
          <a:lstStyle/>
          <a:p>
            <a:pPr>
              <a:defRPr/>
            </a:pPr>
            <a:fld id="{ED74B8FF-A905-7C4B-8150-3A86B2D39B0D}"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6" name="Нижний колонтитул 5">
            <a:extLst>
              <a:ext uri="{FF2B5EF4-FFF2-40B4-BE49-F238E27FC236}">
                <a16:creationId xmlns:a16="http://schemas.microsoft.com/office/drawing/2014/main" xmlns="" id="{82891050-3047-4A41-A890-4C4EB72C3F8E}"/>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7" name="Номер слайда 6">
            <a:extLst>
              <a:ext uri="{FF2B5EF4-FFF2-40B4-BE49-F238E27FC236}">
                <a16:creationId xmlns:a16="http://schemas.microsoft.com/office/drawing/2014/main" xmlns="" id="{539CBBD2-9690-4324-97CD-63894EF96CFE}"/>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11" name="Picture 2" descr="Ð¤Ð¾Ð½Ð´ Ð¼ÐµÐ´Ð¸ÑÐ¸Ð½ÑÐºÐ¾Ð³Ð¾ ÑÑÑÐ°ÑÐ¾Ð²Ð°Ð½Ð¸Ñ">
            <a:extLst>
              <a:ext uri="{FF2B5EF4-FFF2-40B4-BE49-F238E27FC236}">
                <a16:creationId xmlns:a16="http://schemas.microsoft.com/office/drawing/2014/main" xmlns="" id="{7C2CFFA4-4B7C-42D1-9F55-FC9D2DF617A3}"/>
              </a:ext>
            </a:extLst>
          </p:cNvPr>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Заголовок 1">
            <a:extLst>
              <a:ext uri="{FF2B5EF4-FFF2-40B4-BE49-F238E27FC236}">
                <a16:creationId xmlns:a16="http://schemas.microsoft.com/office/drawing/2014/main" xmlns="" id="{F8A217DC-3D75-49C2-87AE-ED315E7B7048}"/>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13" name="Прямоугольник 12">
            <a:extLst>
              <a:ext uri="{FF2B5EF4-FFF2-40B4-BE49-F238E27FC236}">
                <a16:creationId xmlns:a16="http://schemas.microsoft.com/office/drawing/2014/main" xmlns="" id="{70A6C9EF-5159-41B0-B2DB-E7AACBAABEB0}"/>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4" name="Прямоугольник 13">
            <a:extLst>
              <a:ext uri="{FF2B5EF4-FFF2-40B4-BE49-F238E27FC236}">
                <a16:creationId xmlns:a16="http://schemas.microsoft.com/office/drawing/2014/main" xmlns="" id="{94CDB3CF-A227-452B-919F-9BE9CCBE7151}"/>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6" name="Прямоугольник 15">
            <a:extLst>
              <a:ext uri="{FF2B5EF4-FFF2-40B4-BE49-F238E27FC236}">
                <a16:creationId xmlns:a16="http://schemas.microsoft.com/office/drawing/2014/main" xmlns="" id="{71256202-FACF-934D-83AB-10F0D18A78ED}"/>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251671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pic>
        <p:nvPicPr>
          <p:cNvPr id="16" name="Рисунок 15">
            <a:extLst>
              <a:ext uri="{FF2B5EF4-FFF2-40B4-BE49-F238E27FC236}">
                <a16:creationId xmlns:a16="http://schemas.microsoft.com/office/drawing/2014/main" xmlns="" id="{EE67A84C-8955-4CCC-B024-E3CD7399EDFD}"/>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41000"/>
                    </a14:imgEffect>
                  </a14:imgLayer>
                </a14:imgProps>
              </a:ext>
              <a:ext uri="{28A0092B-C50C-407E-A947-70E740481C1C}">
                <a14:useLocalDpi xmlns:a14="http://schemas.microsoft.com/office/drawing/2010/main" xmlns="" val="0"/>
              </a:ext>
            </a:extLst>
          </a:blip>
          <a:srcRect l="19679" t="15066" r="-39657" b="27881"/>
          <a:stretch/>
        </p:blipFill>
        <p:spPr>
          <a:xfrm>
            <a:off x="-13052" y="812402"/>
            <a:ext cx="12205052" cy="6045597"/>
          </a:xfrm>
          <a:prstGeom prst="rect">
            <a:avLst/>
          </a:prstGeom>
        </p:spPr>
      </p:pic>
      <p:sp>
        <p:nvSpPr>
          <p:cNvPr id="3" name="Текст 2">
            <a:extLst>
              <a:ext uri="{FF2B5EF4-FFF2-40B4-BE49-F238E27FC236}">
                <a16:creationId xmlns:a16="http://schemas.microsoft.com/office/drawing/2014/main" xmlns="" id="{C62BA452-CA51-48FB-AA2A-50B8751D4500}"/>
              </a:ext>
            </a:extLst>
          </p:cNvPr>
          <p:cNvSpPr>
            <a:spLocks noGrp="1"/>
          </p:cNvSpPr>
          <p:nvPr>
            <p:ph type="body" idx="1"/>
          </p:nvPr>
        </p:nvSpPr>
        <p:spPr>
          <a:xfrm>
            <a:off x="237575" y="949211"/>
            <a:ext cx="5760000" cy="823912"/>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marL="0" indent="0" algn="ctr">
              <a:buNone/>
              <a:defRPr sz="2400" b="1">
                <a:solidFill>
                  <a:schemeClr val="tx2">
                    <a:lumMod val="50000"/>
                  </a:schemeClr>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Объект 3">
            <a:extLst>
              <a:ext uri="{FF2B5EF4-FFF2-40B4-BE49-F238E27FC236}">
                <a16:creationId xmlns:a16="http://schemas.microsoft.com/office/drawing/2014/main" xmlns="" id="{2F3FB4BE-4798-4E32-8886-48E192D5057A}"/>
              </a:ext>
            </a:extLst>
          </p:cNvPr>
          <p:cNvSpPr>
            <a:spLocks noGrp="1"/>
          </p:cNvSpPr>
          <p:nvPr>
            <p:ph sz="half" idx="2"/>
          </p:nvPr>
        </p:nvSpPr>
        <p:spPr>
          <a:xfrm>
            <a:off x="237575" y="1906942"/>
            <a:ext cx="5760000" cy="453147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Текст 4">
            <a:extLst>
              <a:ext uri="{FF2B5EF4-FFF2-40B4-BE49-F238E27FC236}">
                <a16:creationId xmlns:a16="http://schemas.microsoft.com/office/drawing/2014/main" xmlns="" id="{744D1CA3-5CCF-4A86-9DBF-8863691D7B9E}"/>
              </a:ext>
            </a:extLst>
          </p:cNvPr>
          <p:cNvSpPr>
            <a:spLocks noGrp="1"/>
          </p:cNvSpPr>
          <p:nvPr>
            <p:ph type="body" sz="quarter" idx="3"/>
          </p:nvPr>
        </p:nvSpPr>
        <p:spPr>
          <a:xfrm>
            <a:off x="6215061" y="949211"/>
            <a:ext cx="5760000" cy="82391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marL="0" indent="0" algn="ctr">
              <a:buNone/>
              <a:defRPr sz="2400" b="1">
                <a:solidFill>
                  <a:schemeClr val="tx2">
                    <a:lumMod val="50000"/>
                  </a:schemeClr>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Объект 5">
            <a:extLst>
              <a:ext uri="{FF2B5EF4-FFF2-40B4-BE49-F238E27FC236}">
                <a16:creationId xmlns:a16="http://schemas.microsoft.com/office/drawing/2014/main" xmlns="" id="{5A24362C-F8DD-4F1E-B437-7A83DA9D0B57}"/>
              </a:ext>
            </a:extLst>
          </p:cNvPr>
          <p:cNvSpPr>
            <a:spLocks noGrp="1"/>
          </p:cNvSpPr>
          <p:nvPr>
            <p:ph sz="quarter" idx="4"/>
          </p:nvPr>
        </p:nvSpPr>
        <p:spPr>
          <a:xfrm>
            <a:off x="6215062" y="1906942"/>
            <a:ext cx="5759999" cy="453147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7" name="Дата 6">
            <a:extLst>
              <a:ext uri="{FF2B5EF4-FFF2-40B4-BE49-F238E27FC236}">
                <a16:creationId xmlns:a16="http://schemas.microsoft.com/office/drawing/2014/main" xmlns="" id="{4C126768-9778-4347-B6EF-7E3A6089E7CD}"/>
              </a:ext>
            </a:extLst>
          </p:cNvPr>
          <p:cNvSpPr>
            <a:spLocks noGrp="1"/>
          </p:cNvSpPr>
          <p:nvPr>
            <p:ph type="dt" sz="half" idx="10"/>
          </p:nvPr>
        </p:nvSpPr>
        <p:spPr/>
        <p:txBody>
          <a:bodyPr/>
          <a:lstStyle/>
          <a:p>
            <a:pPr>
              <a:defRPr/>
            </a:pPr>
            <a:fld id="{3520424C-33E1-1142-8BDD-7D93808FBECB}"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8" name="Нижний колонтитул 7">
            <a:extLst>
              <a:ext uri="{FF2B5EF4-FFF2-40B4-BE49-F238E27FC236}">
                <a16:creationId xmlns:a16="http://schemas.microsoft.com/office/drawing/2014/main" xmlns="" id="{41D048E3-CD59-4A57-9887-971A47FABE16}"/>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9" name="Номер слайда 8">
            <a:extLst>
              <a:ext uri="{FF2B5EF4-FFF2-40B4-BE49-F238E27FC236}">
                <a16:creationId xmlns:a16="http://schemas.microsoft.com/office/drawing/2014/main" xmlns="" id="{EA6E6DC7-27EA-4A2E-814E-838FE6AF3D2D}"/>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12" name="Picture 2" descr="Ð¤Ð¾Ð½Ð´ Ð¼ÐµÐ´Ð¸ÑÐ¸Ð½ÑÐºÐ¾Ð³Ð¾ ÑÑÑÐ°ÑÐ¾Ð²Ð°Ð½Ð¸Ñ">
            <a:extLst>
              <a:ext uri="{FF2B5EF4-FFF2-40B4-BE49-F238E27FC236}">
                <a16:creationId xmlns:a16="http://schemas.microsoft.com/office/drawing/2014/main" xmlns="" id="{EFBDB0CD-9A42-4FAC-A1DF-23EE1A474D7E}"/>
              </a:ext>
            </a:extLst>
          </p:cNvPr>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Заголовок 1">
            <a:extLst>
              <a:ext uri="{FF2B5EF4-FFF2-40B4-BE49-F238E27FC236}">
                <a16:creationId xmlns:a16="http://schemas.microsoft.com/office/drawing/2014/main" xmlns="" id="{3A5560E6-3D9E-4BA7-B3C0-83AB15DFDD5C}"/>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14" name="Прямоугольник 13">
            <a:extLst>
              <a:ext uri="{FF2B5EF4-FFF2-40B4-BE49-F238E27FC236}">
                <a16:creationId xmlns:a16="http://schemas.microsoft.com/office/drawing/2014/main" xmlns="" id="{A917C964-93CD-4D80-94E3-4E0373433E08}"/>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5" name="Прямоугольник 14">
            <a:extLst>
              <a:ext uri="{FF2B5EF4-FFF2-40B4-BE49-F238E27FC236}">
                <a16:creationId xmlns:a16="http://schemas.microsoft.com/office/drawing/2014/main" xmlns="" id="{BF2ED400-3E1B-4B12-B496-7420600887C9}"/>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7" name="Прямоугольник 16">
            <a:extLst>
              <a:ext uri="{FF2B5EF4-FFF2-40B4-BE49-F238E27FC236}">
                <a16:creationId xmlns:a16="http://schemas.microsoft.com/office/drawing/2014/main" xmlns="" id="{DD27404D-919D-0143-8B9A-80772D57D20C}"/>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53736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3" name="Дата 2">
            <a:extLst>
              <a:ext uri="{FF2B5EF4-FFF2-40B4-BE49-F238E27FC236}">
                <a16:creationId xmlns:a16="http://schemas.microsoft.com/office/drawing/2014/main" xmlns="" id="{C04C8951-B214-4704-BF65-10511B2DEB5B}"/>
              </a:ext>
            </a:extLst>
          </p:cNvPr>
          <p:cNvSpPr>
            <a:spLocks noGrp="1"/>
          </p:cNvSpPr>
          <p:nvPr>
            <p:ph type="dt" sz="half" idx="10"/>
          </p:nvPr>
        </p:nvSpPr>
        <p:spPr/>
        <p:txBody>
          <a:bodyPr/>
          <a:lstStyle/>
          <a:p>
            <a:pPr>
              <a:defRPr/>
            </a:pPr>
            <a:fld id="{9A6A1E3C-3B40-834E-B072-0A4A8258110B}"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4" name="Нижний колонтитул 3">
            <a:extLst>
              <a:ext uri="{FF2B5EF4-FFF2-40B4-BE49-F238E27FC236}">
                <a16:creationId xmlns:a16="http://schemas.microsoft.com/office/drawing/2014/main" xmlns="" id="{597BA562-4085-48B5-979A-318D97A050CF}"/>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5" name="Номер слайда 4">
            <a:extLst>
              <a:ext uri="{FF2B5EF4-FFF2-40B4-BE49-F238E27FC236}">
                <a16:creationId xmlns:a16="http://schemas.microsoft.com/office/drawing/2014/main" xmlns="" id="{4D4B769D-4108-4FF8-94AC-83D1020C2104}"/>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8" name="Picture 2" descr="Ð¤Ð¾Ð½Ð´ Ð¼ÐµÐ´Ð¸ÑÐ¸Ð½ÑÐºÐ¾Ð³Ð¾ ÑÑÑÐ°ÑÐ¾Ð²Ð°Ð½Ð¸Ñ">
            <a:extLst>
              <a:ext uri="{FF2B5EF4-FFF2-40B4-BE49-F238E27FC236}">
                <a16:creationId xmlns:a16="http://schemas.microsoft.com/office/drawing/2014/main" xmlns="" id="{089E6491-F601-4F10-88A5-EC0F7145B6D2}"/>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Заголовок 1">
            <a:extLst>
              <a:ext uri="{FF2B5EF4-FFF2-40B4-BE49-F238E27FC236}">
                <a16:creationId xmlns:a16="http://schemas.microsoft.com/office/drawing/2014/main" xmlns="" id="{B67E47F1-19CE-40CF-BF37-51B932B9D822}"/>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10" name="Прямоугольник 9">
            <a:extLst>
              <a:ext uri="{FF2B5EF4-FFF2-40B4-BE49-F238E27FC236}">
                <a16:creationId xmlns:a16="http://schemas.microsoft.com/office/drawing/2014/main" xmlns="" id="{B7C24FF7-DCB7-413D-80CA-972E48A7282C}"/>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1" name="Прямоугольник 10">
            <a:extLst>
              <a:ext uri="{FF2B5EF4-FFF2-40B4-BE49-F238E27FC236}">
                <a16:creationId xmlns:a16="http://schemas.microsoft.com/office/drawing/2014/main" xmlns="" id="{7B64E842-3481-472F-8EED-A96DE07C6094}"/>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pic>
        <p:nvPicPr>
          <p:cNvPr id="12" name="Рисунок 11">
            <a:extLst>
              <a:ext uri="{FF2B5EF4-FFF2-40B4-BE49-F238E27FC236}">
                <a16:creationId xmlns:a16="http://schemas.microsoft.com/office/drawing/2014/main" xmlns="" id="{D35D601E-0844-4209-AAF9-82C77E2FA23E}"/>
              </a:ext>
            </a:extLst>
          </p:cNvPr>
          <p:cNvPicPr>
            <a:picLocks noChangeAspect="1"/>
          </p:cNvPicPr>
          <p:nvPr userDrawn="1"/>
        </p:nvPicPr>
        <p:blipFill rotWithShape="1">
          <a:blip r:embed="rId3">
            <a:duotone>
              <a:schemeClr val="bg2">
                <a:shade val="45000"/>
                <a:satMod val="135000"/>
              </a:schemeClr>
              <a:prstClr val="white"/>
            </a:duotone>
            <a:extLst>
              <a:ext uri="{BEBA8EAE-BF5A-486C-A8C5-ECC9F3942E4B}">
                <a14:imgProps xmlns:a14="http://schemas.microsoft.com/office/drawing/2010/main" xmlns="">
                  <a14:imgLayer r:embed="rId4">
                    <a14:imgEffect>
                      <a14:brightnessContrast bright="41000"/>
                    </a14:imgEffect>
                  </a14:imgLayer>
                </a14:imgProps>
              </a:ext>
              <a:ext uri="{28A0092B-C50C-407E-A947-70E740481C1C}">
                <a14:useLocalDpi xmlns:a14="http://schemas.microsoft.com/office/drawing/2010/main" xmlns="" val="0"/>
              </a:ext>
            </a:extLst>
          </a:blip>
          <a:srcRect l="19679" t="15066" r="-39657" b="27881"/>
          <a:stretch/>
        </p:blipFill>
        <p:spPr>
          <a:xfrm>
            <a:off x="-13052" y="812402"/>
            <a:ext cx="12205052" cy="6045597"/>
          </a:xfrm>
          <a:prstGeom prst="rect">
            <a:avLst/>
          </a:prstGeom>
        </p:spPr>
      </p:pic>
      <p:sp>
        <p:nvSpPr>
          <p:cNvPr id="13" name="Прямоугольник 12">
            <a:extLst>
              <a:ext uri="{FF2B5EF4-FFF2-40B4-BE49-F238E27FC236}">
                <a16:creationId xmlns:a16="http://schemas.microsoft.com/office/drawing/2014/main" xmlns="" id="{F25EABE4-44FC-1B46-A82E-549E6BBE9DB2}"/>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253007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99DD8C39-706B-4C36-AC27-0A910724837C}"/>
              </a:ext>
            </a:extLst>
          </p:cNvPr>
          <p:cNvSpPr>
            <a:spLocks noGrp="1"/>
          </p:cNvSpPr>
          <p:nvPr>
            <p:ph type="dt" sz="half" idx="10"/>
          </p:nvPr>
        </p:nvSpPr>
        <p:spPr/>
        <p:txBody>
          <a:bodyPr/>
          <a:lstStyle/>
          <a:p>
            <a:pPr>
              <a:defRPr/>
            </a:pPr>
            <a:fld id="{49DA31D8-7A4B-C148-AF14-713454162B4A}"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3" name="Нижний колонтитул 2">
            <a:extLst>
              <a:ext uri="{FF2B5EF4-FFF2-40B4-BE49-F238E27FC236}">
                <a16:creationId xmlns:a16="http://schemas.microsoft.com/office/drawing/2014/main" xmlns="" id="{3237E213-19C0-4F67-BCCF-0AE37F0AC055}"/>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4" name="Номер слайда 3">
            <a:extLst>
              <a:ext uri="{FF2B5EF4-FFF2-40B4-BE49-F238E27FC236}">
                <a16:creationId xmlns:a16="http://schemas.microsoft.com/office/drawing/2014/main" xmlns="" id="{13363EB3-54AA-46B5-BFB9-CF1EFA1F0498}"/>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5" name="Рисунок 4">
            <a:extLst>
              <a:ext uri="{FF2B5EF4-FFF2-40B4-BE49-F238E27FC236}">
                <a16:creationId xmlns:a16="http://schemas.microsoft.com/office/drawing/2014/main" xmlns="" id="{D4FB65BD-BB32-4499-8CF0-63D5A3D37BCB}"/>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10000"/>
                    </a14:imgEffect>
                  </a14:imgLayer>
                </a14:imgProps>
              </a:ext>
              <a:ext uri="{28A0092B-C50C-407E-A947-70E740481C1C}">
                <a14:useLocalDpi xmlns:a14="http://schemas.microsoft.com/office/drawing/2010/main" xmlns="" val="0"/>
              </a:ext>
            </a:extLst>
          </a:blip>
          <a:srcRect l="-78887" t="-2966" r="-3126" b="4783"/>
          <a:stretch/>
        </p:blipFill>
        <p:spPr>
          <a:xfrm>
            <a:off x="-13052" y="0"/>
            <a:ext cx="12205052" cy="6857999"/>
          </a:xfrm>
          <a:prstGeom prst="rect">
            <a:avLst/>
          </a:prstGeom>
        </p:spPr>
      </p:pic>
      <p:pic>
        <p:nvPicPr>
          <p:cNvPr id="6" name="Picture 2" descr="Ð¤Ð¾Ð½Ð´ Ð¼ÐµÐ´Ð¸ÑÐ¸Ð½ÑÐºÐ¾Ð³Ð¾ ÑÑÑÐ°ÑÐ¾Ð²Ð°Ð½Ð¸Ñ">
            <a:extLst>
              <a:ext uri="{FF2B5EF4-FFF2-40B4-BE49-F238E27FC236}">
                <a16:creationId xmlns:a16="http://schemas.microsoft.com/office/drawing/2014/main" xmlns="" id="{628BC23D-CD8D-472B-8CA1-BE2595E781A1}"/>
              </a:ext>
            </a:extLst>
          </p:cNvPr>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111901" y="35604"/>
            <a:ext cx="2519398" cy="82510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360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pic>
        <p:nvPicPr>
          <p:cNvPr id="26" name="Рисунок 25">
            <a:extLst>
              <a:ext uri="{FF2B5EF4-FFF2-40B4-BE49-F238E27FC236}">
                <a16:creationId xmlns:a16="http://schemas.microsoft.com/office/drawing/2014/main" xmlns="" id="{96C806B7-E285-4336-B881-BED13BFDFD12}"/>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10000"/>
                    </a14:imgEffect>
                  </a14:imgLayer>
                </a14:imgProps>
              </a:ext>
              <a:ext uri="{28A0092B-C50C-407E-A947-70E740481C1C}">
                <a14:useLocalDpi xmlns:a14="http://schemas.microsoft.com/office/drawing/2010/main" xmlns="" val="0"/>
              </a:ext>
            </a:extLst>
          </a:blip>
          <a:srcRect l="-108155" t="-12664" r="52544" b="38875"/>
          <a:stretch/>
        </p:blipFill>
        <p:spPr>
          <a:xfrm>
            <a:off x="-13052" y="812006"/>
            <a:ext cx="12205052" cy="6028545"/>
          </a:xfrm>
          <a:prstGeom prst="rect">
            <a:avLst/>
          </a:prstGeom>
        </p:spPr>
      </p:pic>
      <p:pic>
        <p:nvPicPr>
          <p:cNvPr id="1026" name="Picture 2" descr="Ð¤Ð¾Ð½Ð´ Ð¼ÐµÐ´Ð¸ÑÐ¸Ð½ÑÐºÐ¾Ð³Ð¾ ÑÑÑÐ°ÑÐ¾Ð²Ð°Ð½Ð¸Ñ">
            <a:extLst>
              <a:ext uri="{FF2B5EF4-FFF2-40B4-BE49-F238E27FC236}">
                <a16:creationId xmlns:a16="http://schemas.microsoft.com/office/drawing/2014/main" xmlns="" id="{EB1102B0-9B00-45A5-90DE-9E686E797DA2}"/>
              </a:ext>
            </a:extLst>
          </p:cNvPr>
          <p:cNvPicPr>
            <a:picLocks noChangeAspect="1" noChangeArrowheads="1"/>
          </p:cNvPicPr>
          <p:nvPr userDrawn="1"/>
        </p:nvPicPr>
        <p:blipFill rotWithShape="1">
          <a:blip r:embed="rId4">
            <a:extLst>
              <a:ext uri="{28A0092B-C50C-407E-A947-70E740481C1C}">
                <a14:useLocalDpi xmlns:a14="http://schemas.microsoft.com/office/drawing/2010/main" xmlns="" val="0"/>
              </a:ext>
            </a:extLst>
          </a:blip>
          <a:srcRect r="63713"/>
          <a:stretch/>
        </p:blipFill>
        <p:spPr bwMode="auto">
          <a:xfrm>
            <a:off x="8294179" y="17448"/>
            <a:ext cx="906323" cy="81797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a:extLst>
              <a:ext uri="{FF2B5EF4-FFF2-40B4-BE49-F238E27FC236}">
                <a16:creationId xmlns:a16="http://schemas.microsoft.com/office/drawing/2014/main" xmlns="" id="{38F7192C-74F3-44B1-B6E0-B880A7F0D4F2}"/>
              </a:ext>
            </a:extLst>
          </p:cNvPr>
          <p:cNvSpPr>
            <a:spLocks noGrp="1"/>
          </p:cNvSpPr>
          <p:nvPr>
            <p:ph type="title"/>
          </p:nvPr>
        </p:nvSpPr>
        <p:spPr>
          <a:xfrm>
            <a:off x="1" y="0"/>
            <a:ext cx="7419973" cy="848007"/>
          </a:xfrm>
          <a:solidFill>
            <a:schemeClr val="bg2"/>
          </a:solidFill>
        </p:spPr>
        <p:txBody>
          <a:bodyPr anchor="b"/>
          <a:lstStyle>
            <a:lvl1pPr algn="ctr">
              <a:defRPr sz="3200">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4" name="Текст 3">
            <a:extLst>
              <a:ext uri="{FF2B5EF4-FFF2-40B4-BE49-F238E27FC236}">
                <a16:creationId xmlns:a16="http://schemas.microsoft.com/office/drawing/2014/main" xmlns="" id="{1C338953-7899-46B2-A2A7-999B62A22805}"/>
              </a:ext>
            </a:extLst>
          </p:cNvPr>
          <p:cNvSpPr>
            <a:spLocks noGrp="1"/>
          </p:cNvSpPr>
          <p:nvPr>
            <p:ph type="body" sz="half" idx="2"/>
          </p:nvPr>
        </p:nvSpPr>
        <p:spPr>
          <a:xfrm>
            <a:off x="7419975" y="812007"/>
            <a:ext cx="4772025" cy="6045993"/>
          </a:xfrm>
          <a:solidFill>
            <a:schemeClr val="tx1">
              <a:alpha val="10000"/>
            </a:schemeClr>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AD0F17C0-0070-4072-BE8D-A575102F9601}"/>
              </a:ext>
            </a:extLst>
          </p:cNvPr>
          <p:cNvSpPr>
            <a:spLocks noGrp="1"/>
          </p:cNvSpPr>
          <p:nvPr>
            <p:ph type="dt" sz="half" idx="10"/>
          </p:nvPr>
        </p:nvSpPr>
        <p:spPr>
          <a:xfrm>
            <a:off x="-2" y="6480572"/>
            <a:ext cx="2743200" cy="365125"/>
          </a:xfrm>
        </p:spPr>
        <p:txBody>
          <a:bodyPr/>
          <a:lstStyle/>
          <a:p>
            <a:pPr>
              <a:defRPr/>
            </a:pPr>
            <a:fld id="{9E8E17F2-093F-DD41-AEC9-9CCE12A0F6C9}" type="datetime1">
              <a:rPr lang="ru-RU" smtClean="0">
                <a:solidFill>
                  <a:srgbClr val="212121">
                    <a:tint val="75000"/>
                  </a:srgbClr>
                </a:solidFill>
              </a:rPr>
              <a:pPr>
                <a:defRPr/>
              </a:pPr>
              <a:t>20.11.2020</a:t>
            </a:fld>
            <a:endParaRPr lang="ru-RU" dirty="0">
              <a:solidFill>
                <a:srgbClr val="212121">
                  <a:tint val="75000"/>
                </a:srgbClr>
              </a:solidFill>
            </a:endParaRPr>
          </a:p>
        </p:txBody>
      </p:sp>
      <p:grpSp>
        <p:nvGrpSpPr>
          <p:cNvPr id="10" name="Группа 9">
            <a:extLst>
              <a:ext uri="{FF2B5EF4-FFF2-40B4-BE49-F238E27FC236}">
                <a16:creationId xmlns:a16="http://schemas.microsoft.com/office/drawing/2014/main" xmlns="" id="{085A84E3-F2D1-4315-A800-F2458C3F8D2C}"/>
              </a:ext>
            </a:extLst>
          </p:cNvPr>
          <p:cNvGrpSpPr/>
          <p:nvPr userDrawn="1"/>
        </p:nvGrpSpPr>
        <p:grpSpPr>
          <a:xfrm>
            <a:off x="1" y="812007"/>
            <a:ext cx="12192000" cy="36000"/>
            <a:chOff x="0" y="824707"/>
            <a:chExt cx="9468000" cy="72000"/>
          </a:xfrm>
        </p:grpSpPr>
        <p:sp>
          <p:nvSpPr>
            <p:cNvPr id="8" name="Прямоугольник 7">
              <a:extLst>
                <a:ext uri="{FF2B5EF4-FFF2-40B4-BE49-F238E27FC236}">
                  <a16:creationId xmlns:a16="http://schemas.microsoft.com/office/drawing/2014/main" xmlns="" id="{2097EAC1-44AE-4689-AB30-5724F5521FDA}"/>
                </a:ext>
              </a:extLst>
            </p:cNvPr>
            <p:cNvSpPr/>
            <p:nvPr userDrawn="1"/>
          </p:nvSpPr>
          <p:spPr>
            <a:xfrm>
              <a:off x="0" y="824707"/>
              <a:ext cx="6732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9" name="Прямоугольник 8">
              <a:extLst>
                <a:ext uri="{FF2B5EF4-FFF2-40B4-BE49-F238E27FC236}">
                  <a16:creationId xmlns:a16="http://schemas.microsoft.com/office/drawing/2014/main" xmlns="" id="{BA01C561-A42D-45B3-A870-A79B2641F3EB}"/>
                </a:ext>
              </a:extLst>
            </p:cNvPr>
            <p:cNvSpPr/>
            <p:nvPr userDrawn="1"/>
          </p:nvSpPr>
          <p:spPr>
            <a:xfrm>
              <a:off x="6732000" y="824707"/>
              <a:ext cx="2736000" cy="72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grpSp>
      <p:sp>
        <p:nvSpPr>
          <p:cNvPr id="3" name="Объект 2">
            <a:extLst>
              <a:ext uri="{FF2B5EF4-FFF2-40B4-BE49-F238E27FC236}">
                <a16:creationId xmlns:a16="http://schemas.microsoft.com/office/drawing/2014/main" xmlns="" id="{E9B3DD65-A3DE-4DA9-9CF9-26889AB62119}"/>
              </a:ext>
            </a:extLst>
          </p:cNvPr>
          <p:cNvSpPr>
            <a:spLocks noGrp="1"/>
          </p:cNvSpPr>
          <p:nvPr>
            <p:ph idx="1"/>
          </p:nvPr>
        </p:nvSpPr>
        <p:spPr>
          <a:xfrm>
            <a:off x="-1" y="848008"/>
            <a:ext cx="7419975" cy="558684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a:extLst>
              <a:ext uri="{FF2B5EF4-FFF2-40B4-BE49-F238E27FC236}">
                <a16:creationId xmlns:a16="http://schemas.microsoft.com/office/drawing/2014/main" xmlns="" id="{1AD7192C-6970-4172-AEAD-85FBDE86BF56}"/>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7" name="Номер слайда 6">
            <a:extLst>
              <a:ext uri="{FF2B5EF4-FFF2-40B4-BE49-F238E27FC236}">
                <a16:creationId xmlns:a16="http://schemas.microsoft.com/office/drawing/2014/main" xmlns="" id="{B2066F7E-9151-4C72-81F8-9E5BDC74D8CD}"/>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
        <p:nvSpPr>
          <p:cNvPr id="13" name="Прямоугольник 12">
            <a:extLst>
              <a:ext uri="{FF2B5EF4-FFF2-40B4-BE49-F238E27FC236}">
                <a16:creationId xmlns:a16="http://schemas.microsoft.com/office/drawing/2014/main" xmlns="" id="{082356C8-4BA8-E642-923B-FB8772848760}"/>
              </a:ext>
            </a:extLst>
          </p:cNvPr>
          <p:cNvSpPr/>
          <p:nvPr userDrawn="1"/>
        </p:nvSpPr>
        <p:spPr>
          <a:xfrm>
            <a:off x="9200502" y="-9494"/>
            <a:ext cx="2037908" cy="830997"/>
          </a:xfrm>
          <a:prstGeom prst="rect">
            <a:avLst/>
          </a:prstGeom>
          <a:noFill/>
          <a:ln>
            <a:noFill/>
          </a:ln>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161514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pic>
        <p:nvPicPr>
          <p:cNvPr id="13" name="Рисунок 12">
            <a:extLst>
              <a:ext uri="{FF2B5EF4-FFF2-40B4-BE49-F238E27FC236}">
                <a16:creationId xmlns:a16="http://schemas.microsoft.com/office/drawing/2014/main" xmlns="" id="{A73CB04F-CBF9-4A90-995C-D1BF705EE1AB}"/>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xmlns="">
                  <a14:imgLayer r:embed="rId3">
                    <a14:imgEffect>
                      <a14:brightnessContrast bright="41000"/>
                    </a14:imgEffect>
                  </a14:imgLayer>
                </a14:imgProps>
              </a:ext>
              <a:ext uri="{28A0092B-C50C-407E-A947-70E740481C1C}">
                <a14:useLocalDpi xmlns:a14="http://schemas.microsoft.com/office/drawing/2010/main" xmlns="" val="0"/>
              </a:ext>
            </a:extLst>
          </a:blip>
          <a:srcRect l="-1478" t="-536" r="-36" b="41087"/>
          <a:stretch/>
        </p:blipFill>
        <p:spPr>
          <a:xfrm rot="5400000">
            <a:off x="-1183594" y="2019983"/>
            <a:ext cx="6009994" cy="3666042"/>
          </a:xfrm>
          <a:prstGeom prst="rect">
            <a:avLst/>
          </a:prstGeom>
        </p:spPr>
      </p:pic>
      <p:sp>
        <p:nvSpPr>
          <p:cNvPr id="3" name="Рисунок 2">
            <a:extLst>
              <a:ext uri="{FF2B5EF4-FFF2-40B4-BE49-F238E27FC236}">
                <a16:creationId xmlns:a16="http://schemas.microsoft.com/office/drawing/2014/main" xmlns="" id="{77F84B15-B1D5-493C-88BC-EDEA60ED67D8}"/>
              </a:ext>
            </a:extLst>
          </p:cNvPr>
          <p:cNvSpPr>
            <a:spLocks noGrp="1"/>
          </p:cNvSpPr>
          <p:nvPr>
            <p:ph type="pic" idx="1"/>
          </p:nvPr>
        </p:nvSpPr>
        <p:spPr>
          <a:xfrm>
            <a:off x="3797300" y="987425"/>
            <a:ext cx="8293100" cy="5299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p>
        </p:txBody>
      </p:sp>
      <p:sp>
        <p:nvSpPr>
          <p:cNvPr id="4" name="Текст 3">
            <a:extLst>
              <a:ext uri="{FF2B5EF4-FFF2-40B4-BE49-F238E27FC236}">
                <a16:creationId xmlns:a16="http://schemas.microsoft.com/office/drawing/2014/main" xmlns="" id="{74F14CC9-4239-4EA5-BCCE-BE14D2BB5428}"/>
              </a:ext>
            </a:extLst>
          </p:cNvPr>
          <p:cNvSpPr>
            <a:spLocks noGrp="1"/>
          </p:cNvSpPr>
          <p:nvPr>
            <p:ph type="body" sz="half" idx="2"/>
          </p:nvPr>
        </p:nvSpPr>
        <p:spPr>
          <a:xfrm>
            <a:off x="-11617" y="848007"/>
            <a:ext cx="3523164" cy="563859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sp>
        <p:nvSpPr>
          <p:cNvPr id="5" name="Дата 4">
            <a:extLst>
              <a:ext uri="{FF2B5EF4-FFF2-40B4-BE49-F238E27FC236}">
                <a16:creationId xmlns:a16="http://schemas.microsoft.com/office/drawing/2014/main" xmlns="" id="{834A5346-52A3-4921-809B-F5511C363B0F}"/>
              </a:ext>
            </a:extLst>
          </p:cNvPr>
          <p:cNvSpPr>
            <a:spLocks noGrp="1"/>
          </p:cNvSpPr>
          <p:nvPr>
            <p:ph type="dt" sz="half" idx="10"/>
          </p:nvPr>
        </p:nvSpPr>
        <p:spPr/>
        <p:txBody>
          <a:bodyPr/>
          <a:lstStyle/>
          <a:p>
            <a:pPr>
              <a:defRPr/>
            </a:pPr>
            <a:fld id="{C488EFA9-DD09-6F41-BBDC-04C621A2AF03}"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6" name="Нижний колонтитул 5">
            <a:extLst>
              <a:ext uri="{FF2B5EF4-FFF2-40B4-BE49-F238E27FC236}">
                <a16:creationId xmlns:a16="http://schemas.microsoft.com/office/drawing/2014/main" xmlns="" id="{E983AA01-03EE-480D-B952-75C36C154A6D}"/>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7" name="Номер слайда 6">
            <a:extLst>
              <a:ext uri="{FF2B5EF4-FFF2-40B4-BE49-F238E27FC236}">
                <a16:creationId xmlns:a16="http://schemas.microsoft.com/office/drawing/2014/main" xmlns="" id="{82ED3330-AE0B-4558-A101-6D3CAD0C54EB}"/>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8" name="Picture 2" descr="Ð¤Ð¾Ð½Ð´ Ð¼ÐµÐ´Ð¸ÑÐ¸Ð½ÑÐºÐ¾Ð³Ð¾ ÑÑÑÐ°ÑÐ¾Ð²Ð°Ð½Ð¸Ñ">
            <a:extLst>
              <a:ext uri="{FF2B5EF4-FFF2-40B4-BE49-F238E27FC236}">
                <a16:creationId xmlns:a16="http://schemas.microsoft.com/office/drawing/2014/main" xmlns="" id="{5CF75948-FC51-42FB-9911-6A06F460FF84}"/>
              </a:ext>
            </a:extLst>
          </p:cNvPr>
          <p:cNvPicPr>
            <a:picLocks noChangeAspect="1" noChangeArrowheads="1"/>
          </p:cNvPicPr>
          <p:nvPr userDrawn="1"/>
        </p:nvPicPr>
        <p:blipFill rotWithShape="1">
          <a:blip r:embed="rId4">
            <a:extLst>
              <a:ext uri="{28A0092B-C50C-407E-A947-70E740481C1C}">
                <a14:useLocalDpi xmlns:a14="http://schemas.microsoft.com/office/drawing/2010/main" xmlns="" val="0"/>
              </a:ext>
            </a:extLst>
          </a:blip>
          <a:srcRect r="67022"/>
          <a:stretch/>
        </p:blipFill>
        <p:spPr bwMode="auto">
          <a:xfrm>
            <a:off x="25401" y="30148"/>
            <a:ext cx="823686" cy="817978"/>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Заголовок 1">
            <a:extLst>
              <a:ext uri="{FF2B5EF4-FFF2-40B4-BE49-F238E27FC236}">
                <a16:creationId xmlns:a16="http://schemas.microsoft.com/office/drawing/2014/main" xmlns="" id="{CF04EE1C-725F-4910-B1FE-A56DB3371DB7}"/>
              </a:ext>
            </a:extLst>
          </p:cNvPr>
          <p:cNvSpPr txBox="1">
            <a:spLocks/>
          </p:cNvSpPr>
          <p:nvPr userDrawn="1"/>
        </p:nvSpPr>
        <p:spPr>
          <a:xfrm>
            <a:off x="3522658" y="0"/>
            <a:ext cx="8669342" cy="848007"/>
          </a:xfrm>
          <a:prstGeom prst="rect">
            <a:avLst/>
          </a:prstGeom>
          <a:solidFill>
            <a:schemeClr val="bg2"/>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a:defRPr/>
            </a:pPr>
            <a:r>
              <a:rPr lang="ru-RU" dirty="0">
                <a:solidFill>
                  <a:srgbClr val="0D3860"/>
                </a:solidFill>
                <a:latin typeface="Arial" panose="020B0604020202020204" pitchFamily="34" charset="0"/>
                <a:cs typeface="Arial" panose="020B0604020202020204" pitchFamily="34" charset="0"/>
              </a:rPr>
              <a:t>Образец заголовка</a:t>
            </a:r>
          </a:p>
        </p:txBody>
      </p:sp>
      <p:sp>
        <p:nvSpPr>
          <p:cNvPr id="11" name="Прямоугольник 10">
            <a:extLst>
              <a:ext uri="{FF2B5EF4-FFF2-40B4-BE49-F238E27FC236}">
                <a16:creationId xmlns:a16="http://schemas.microsoft.com/office/drawing/2014/main" xmlns="" id="{A38655A7-E5FC-47F2-B6B9-D6DD78BCF076}"/>
              </a:ext>
            </a:extLst>
          </p:cNvPr>
          <p:cNvSpPr/>
          <p:nvPr userDrawn="1"/>
        </p:nvSpPr>
        <p:spPr>
          <a:xfrm>
            <a:off x="3522658" y="812007"/>
            <a:ext cx="866883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2" name="Прямоугольник 11">
            <a:extLst>
              <a:ext uri="{FF2B5EF4-FFF2-40B4-BE49-F238E27FC236}">
                <a16:creationId xmlns:a16="http://schemas.microsoft.com/office/drawing/2014/main" xmlns="" id="{505DD3C5-BF10-4C4C-8686-69A79EB785B3}"/>
              </a:ext>
            </a:extLst>
          </p:cNvPr>
          <p:cNvSpPr/>
          <p:nvPr userDrawn="1"/>
        </p:nvSpPr>
        <p:spPr>
          <a:xfrm>
            <a:off x="0" y="812007"/>
            <a:ext cx="3523163"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4" name="Прямоугольник 13">
            <a:extLst>
              <a:ext uri="{FF2B5EF4-FFF2-40B4-BE49-F238E27FC236}">
                <a16:creationId xmlns:a16="http://schemas.microsoft.com/office/drawing/2014/main" xmlns="" id="{52D36F7F-2604-A04B-B626-F81FD227B595}"/>
              </a:ext>
            </a:extLst>
          </p:cNvPr>
          <p:cNvSpPr/>
          <p:nvPr userDrawn="1"/>
        </p:nvSpPr>
        <p:spPr>
          <a:xfrm>
            <a:off x="941246" y="-9495"/>
            <a:ext cx="2037908" cy="830997"/>
          </a:xfrm>
          <a:prstGeom prst="rect">
            <a:avLst/>
          </a:prstGeom>
          <a:noFill/>
          <a:ln>
            <a:noFill/>
          </a:ln>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xmlns="" val="204763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BFFDEE-C434-4322-B6E4-5A44B71BAC86}"/>
              </a:ext>
            </a:extLst>
          </p:cNvPr>
          <p:cNvSpPr>
            <a:spLocks noGrp="1"/>
          </p:cNvSpPr>
          <p:nvPr>
            <p:ph type="title"/>
          </p:nvPr>
        </p:nvSpPr>
        <p:spPr>
          <a:xfrm>
            <a:off x="838200" y="268485"/>
            <a:ext cx="10515600" cy="825103"/>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a:extLst>
              <a:ext uri="{FF2B5EF4-FFF2-40B4-BE49-F238E27FC236}">
                <a16:creationId xmlns:a16="http://schemas.microsoft.com/office/drawing/2014/main" xmlns="" id="{D0F3623D-7001-4C25-A768-A39B58A9AE4C}"/>
              </a:ext>
            </a:extLst>
          </p:cNvPr>
          <p:cNvSpPr>
            <a:spLocks noGrp="1"/>
          </p:cNvSpPr>
          <p:nvPr>
            <p:ph type="body" idx="1"/>
          </p:nvPr>
        </p:nvSpPr>
        <p:spPr>
          <a:xfrm>
            <a:off x="838200" y="1100700"/>
            <a:ext cx="10515600" cy="5076263"/>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a:extLst>
              <a:ext uri="{FF2B5EF4-FFF2-40B4-BE49-F238E27FC236}">
                <a16:creationId xmlns:a16="http://schemas.microsoft.com/office/drawing/2014/main" xmlns="" id="{11956573-F587-4A73-8F22-738AF1C33B8C}"/>
              </a:ext>
            </a:extLst>
          </p:cNvPr>
          <p:cNvSpPr>
            <a:spLocks noGrp="1"/>
          </p:cNvSpPr>
          <p:nvPr>
            <p:ph type="dt" sz="half" idx="2"/>
          </p:nvPr>
        </p:nvSpPr>
        <p:spPr>
          <a:xfrm>
            <a:off x="0" y="64867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806FDE9-C342-D948-A963-9BA2FB524620}" type="datetime1">
              <a:rPr lang="ru-RU" smtClean="0">
                <a:solidFill>
                  <a:srgbClr val="212121">
                    <a:tint val="75000"/>
                  </a:srgbClr>
                </a:solidFill>
              </a:rPr>
              <a:pPr>
                <a:defRPr/>
              </a:pPr>
              <a:t>20.11.2020</a:t>
            </a:fld>
            <a:endParaRPr lang="ru-RU" dirty="0">
              <a:solidFill>
                <a:srgbClr val="212121">
                  <a:tint val="75000"/>
                </a:srgbClr>
              </a:solidFill>
            </a:endParaRPr>
          </a:p>
        </p:txBody>
      </p:sp>
      <p:sp>
        <p:nvSpPr>
          <p:cNvPr id="5" name="Нижний колонтитул 4">
            <a:extLst>
              <a:ext uri="{FF2B5EF4-FFF2-40B4-BE49-F238E27FC236}">
                <a16:creationId xmlns:a16="http://schemas.microsoft.com/office/drawing/2014/main" xmlns="" id="{40961F34-260E-4801-93CF-A9703DD9B7CC}"/>
              </a:ext>
            </a:extLst>
          </p:cNvPr>
          <p:cNvSpPr>
            <a:spLocks noGrp="1"/>
          </p:cNvSpPr>
          <p:nvPr>
            <p:ph type="ftr" sz="quarter" idx="3"/>
          </p:nvPr>
        </p:nvSpPr>
        <p:spPr>
          <a:xfrm>
            <a:off x="2743200" y="6486724"/>
            <a:ext cx="670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solidFill>
                <a:srgbClr val="212121">
                  <a:tint val="75000"/>
                </a:srgbClr>
              </a:solidFill>
            </a:endParaRPr>
          </a:p>
        </p:txBody>
      </p:sp>
      <p:sp>
        <p:nvSpPr>
          <p:cNvPr id="6" name="Номер слайда 5">
            <a:extLst>
              <a:ext uri="{FF2B5EF4-FFF2-40B4-BE49-F238E27FC236}">
                <a16:creationId xmlns:a16="http://schemas.microsoft.com/office/drawing/2014/main" xmlns="" id="{F692A079-9F85-4DF1-B859-421F66734E4C}"/>
              </a:ext>
            </a:extLst>
          </p:cNvPr>
          <p:cNvSpPr>
            <a:spLocks noGrp="1"/>
          </p:cNvSpPr>
          <p:nvPr>
            <p:ph type="sldNum" sz="quarter" idx="4"/>
          </p:nvPr>
        </p:nvSpPr>
        <p:spPr>
          <a:xfrm>
            <a:off x="9448800" y="6486724"/>
            <a:ext cx="2743200" cy="365125"/>
          </a:xfrm>
          <a:prstGeom prst="rect">
            <a:avLst/>
          </a:prstGeom>
        </p:spPr>
        <p:txBody>
          <a:bodyPr vert="horz" lIns="91440" tIns="45720" rIns="91440" bIns="45720" rtlCol="0" anchor="ctr"/>
          <a:lstStyle>
            <a:lvl1pPr algn="r">
              <a:defRPr sz="2000" b="1" cap="none" spc="0">
                <a:ln w="6600">
                  <a:solidFill>
                    <a:schemeClr val="accent2"/>
                  </a:solidFill>
                  <a:prstDash val="solid"/>
                </a:ln>
                <a:solidFill>
                  <a:srgbClr val="FFFFFF"/>
                </a:solidFill>
                <a:effectLst>
                  <a:outerShdw blurRad="38100" dist="38100" dir="2700000" algn="tl">
                    <a:srgbClr val="000000">
                      <a:alpha val="43137"/>
                    </a:srgbClr>
                  </a:outerShdw>
                </a:effectLst>
              </a:defRPr>
            </a:lvl1p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Tree>
    <p:extLst>
      <p:ext uri="{BB962C8B-B14F-4D97-AF65-F5344CB8AC3E}">
        <p14:creationId xmlns:p14="http://schemas.microsoft.com/office/powerpoint/2010/main" xmlns="" val="42193697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ftr="0" dt="0"/>
  <p:txStyles>
    <p:titleStyle>
      <a:lvl1pPr algn="l" defTabSz="914400" rtl="0" eaLnBrk="1" latinLnBrk="0" hangingPunct="1">
        <a:lnSpc>
          <a:spcPct val="90000"/>
        </a:lnSpc>
        <a:spcBef>
          <a:spcPct val="0"/>
        </a:spcBef>
        <a:buNone/>
        <a:defRPr sz="4400" kern="1200">
          <a:solidFill>
            <a:srgbClr val="0D386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144588" y="1588"/>
          <a:ext cx="1588" cy="1588"/>
        </p:xfrm>
        <a:graphic>
          <a:graphicData uri="http://schemas.openxmlformats.org/presentationml/2006/ole">
            <p:oleObj spid="_x0000_s1186" name="think-cell Slide" r:id="rId5" imgW="360" imgH="360" progId="">
              <p:embed/>
            </p:oleObj>
          </a:graphicData>
        </a:graphic>
      </p:graphicFrame>
      <p:sp>
        <p:nvSpPr>
          <p:cNvPr id="2" name="Прямоугольник 1">
            <a:extLst>
              <a:ext uri="{FF2B5EF4-FFF2-40B4-BE49-F238E27FC236}">
                <a16:creationId xmlns:a16="http://schemas.microsoft.com/office/drawing/2014/main" xmlns="" id="{38F54985-5EA1-437C-8206-D1D84E0C98AC}"/>
              </a:ext>
            </a:extLst>
          </p:cNvPr>
          <p:cNvSpPr/>
          <p:nvPr/>
        </p:nvSpPr>
        <p:spPr>
          <a:xfrm>
            <a:off x="6251577" y="3744788"/>
            <a:ext cx="4633119" cy="748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endParaRPr lang="ru-RU" sz="1463" dirty="0">
              <a:solidFill>
                <a:prstClr val="white"/>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xmlns="" id="{1BD05351-A6A4-4300-903F-AA6DF3D94D8A}"/>
              </a:ext>
            </a:extLst>
          </p:cNvPr>
          <p:cNvSpPr/>
          <p:nvPr/>
        </p:nvSpPr>
        <p:spPr>
          <a:xfrm>
            <a:off x="4543824" y="3744788"/>
            <a:ext cx="1707753" cy="748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endParaRPr lang="ru-RU" sz="1463" dirty="0">
              <a:solidFill>
                <a:prstClr val="white"/>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333828" y="3744787"/>
            <a:ext cx="3352965" cy="1815882"/>
          </a:xfrm>
          <a:prstGeom prst="rect">
            <a:avLst/>
          </a:prstGeom>
          <a:solidFill>
            <a:schemeClr val="bg1"/>
          </a:solidFill>
        </p:spPr>
        <p:txBody>
          <a:bodyPr wrap="square">
            <a:spAutoFit/>
          </a:bodyPr>
          <a:lstStyle/>
          <a:p>
            <a:pPr marL="0" lvl="2" algn="ctr" defTabSz="742950">
              <a:defRPr/>
            </a:pPr>
            <a:r>
              <a:rPr lang="ru-RU" sz="2800" b="1" cap="all" dirty="0">
                <a:solidFill>
                  <a:srgbClr val="6F8B27"/>
                </a:solidFill>
                <a:latin typeface="Times New Roman" panose="02020603050405020304" pitchFamily="18" charset="0"/>
                <a:ea typeface="Tahoma" panose="020B0604030504040204" pitchFamily="34" charset="0"/>
                <a:cs typeface="Times New Roman" panose="02020603050405020304" pitchFamily="18" charset="0"/>
              </a:rPr>
              <a:t>Әлеуметтік медициналық сақтандыру қоры</a:t>
            </a:r>
          </a:p>
        </p:txBody>
      </p:sp>
      <p:sp>
        <p:nvSpPr>
          <p:cNvPr id="8" name="Подзаголовок 2"/>
          <p:cNvSpPr txBox="1">
            <a:spLocks/>
          </p:cNvSpPr>
          <p:nvPr/>
        </p:nvSpPr>
        <p:spPr>
          <a:xfrm>
            <a:off x="5021953" y="6334925"/>
            <a:ext cx="2679123" cy="405247"/>
          </a:xfrm>
          <a:prstGeom prst="rect">
            <a:avLst/>
          </a:prstGeom>
        </p:spPr>
        <p:txBody>
          <a:bodyPr vert="horz" lIns="74295" tIns="37148" rIns="74295"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742950">
              <a:spcBef>
                <a:spcPct val="0"/>
              </a:spcBef>
              <a:defRPr/>
            </a:pPr>
            <a:r>
              <a:rPr lang="kk-KZ" sz="1200" dirty="0">
                <a:solidFill>
                  <a:srgbClr val="002060"/>
                </a:solidFill>
                <a:latin typeface="Times New Roman" panose="02020603050405020304" pitchFamily="18" charset="0"/>
                <a:cs typeface="Times New Roman" panose="02020603050405020304" pitchFamily="18" charset="0"/>
              </a:rPr>
              <a:t>Нұр-Сұлт</a:t>
            </a:r>
            <a:r>
              <a:rPr lang="ru-RU" sz="1200" dirty="0">
                <a:solidFill>
                  <a:srgbClr val="002060"/>
                </a:solidFill>
                <a:latin typeface="Times New Roman" panose="02020603050405020304" pitchFamily="18" charset="0"/>
                <a:cs typeface="Times New Roman" panose="02020603050405020304" pitchFamily="18" charset="0"/>
              </a:rPr>
              <a:t>а</a:t>
            </a:r>
            <a:r>
              <a:rPr lang="kk-KZ" sz="1200" dirty="0">
                <a:solidFill>
                  <a:srgbClr val="002060"/>
                </a:solidFill>
                <a:latin typeface="Times New Roman" panose="02020603050405020304" pitchFamily="18" charset="0"/>
                <a:cs typeface="Times New Roman" panose="02020603050405020304" pitchFamily="18" charset="0"/>
              </a:rPr>
              <a:t>н</a:t>
            </a:r>
            <a:r>
              <a:rPr lang="en-US" sz="1200" dirty="0">
                <a:solidFill>
                  <a:srgbClr val="002060"/>
                </a:solidFill>
                <a:latin typeface="Times New Roman" panose="02020603050405020304" pitchFamily="18" charset="0"/>
                <a:cs typeface="Times New Roman" panose="02020603050405020304" pitchFamily="18" charset="0"/>
              </a:rPr>
              <a:t>,</a:t>
            </a:r>
            <a:r>
              <a:rPr lang="kk-KZ" sz="1200" dirty="0">
                <a:solidFill>
                  <a:srgbClr val="002060"/>
                </a:solidFill>
                <a:latin typeface="Times New Roman" panose="02020603050405020304" pitchFamily="18" charset="0"/>
                <a:cs typeface="Times New Roman" panose="02020603050405020304" pitchFamily="18" charset="0"/>
              </a:rPr>
              <a:t> 2020 ж. тамыз</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10" name="Прямоугольник 8">
            <a:extLst>
              <a:ext uri="{FF2B5EF4-FFF2-40B4-BE49-F238E27FC236}">
                <a16:creationId xmlns:a16="http://schemas.microsoft.com/office/drawing/2014/main" xmlns="" id="{09B89DC7-6C23-EC49-8638-A6D55CBFAD19}"/>
              </a:ext>
            </a:extLst>
          </p:cNvPr>
          <p:cNvSpPr/>
          <p:nvPr/>
        </p:nvSpPr>
        <p:spPr>
          <a:xfrm>
            <a:off x="3048625" y="2873933"/>
            <a:ext cx="9304901" cy="830997"/>
          </a:xfrm>
          <a:prstGeom prst="rect">
            <a:avLst/>
          </a:prstGeom>
        </p:spPr>
        <p:txBody>
          <a:bodyPr wrap="square">
            <a:spAutoFit/>
          </a:bodyPr>
          <a:lstStyle/>
          <a:p>
            <a:pPr lvl="0">
              <a:defRPr/>
            </a:pPr>
            <a:r>
              <a:rPr lang="ru-RU" sz="4800" b="1" dirty="0">
                <a:solidFill>
                  <a:srgbClr val="002060"/>
                </a:solidFill>
                <a:latin typeface="Times New Roman" panose="02020603050405020304" pitchFamily="18" charset="0"/>
                <a:cs typeface="Times New Roman" panose="02020603050405020304" pitchFamily="18" charset="0"/>
              </a:rPr>
              <a:t>ТМККК және МӘМС пакеттері</a:t>
            </a:r>
          </a:p>
        </p:txBody>
      </p:sp>
      <p:sp>
        <p:nvSpPr>
          <p:cNvPr id="9" name="Прямоугольник 8">
            <a:extLst>
              <a:ext uri="{FF2B5EF4-FFF2-40B4-BE49-F238E27FC236}">
                <a16:creationId xmlns:a16="http://schemas.microsoft.com/office/drawing/2014/main" xmlns="" id="{85C05FE9-7615-4F4E-805E-33CA12D8D7A2}"/>
              </a:ext>
            </a:extLst>
          </p:cNvPr>
          <p:cNvSpPr/>
          <p:nvPr/>
        </p:nvSpPr>
        <p:spPr>
          <a:xfrm>
            <a:off x="4543824" y="3819599"/>
            <a:ext cx="7580888" cy="1569660"/>
          </a:xfrm>
          <a:prstGeom prst="rect">
            <a:avLst/>
          </a:prstGeom>
        </p:spPr>
        <p:txBody>
          <a:bodyPr wrap="square">
            <a:spAutoFit/>
          </a:bodyPr>
          <a:lstStyle/>
          <a:p>
            <a:pPr lvl="0">
              <a:defRPr/>
            </a:pPr>
            <a:r>
              <a:rPr lang="kk-KZ" sz="3200" b="1" dirty="0">
                <a:solidFill>
                  <a:srgbClr val="002060"/>
                </a:solidFill>
                <a:latin typeface="Times New Roman" panose="02020603050405020304" pitchFamily="18" charset="0"/>
                <a:cs typeface="Times New Roman" panose="02020603050405020304" pitchFamily="18" charset="0"/>
              </a:rPr>
              <a:t>2020 жылғы 7 шілдедегі «Халық денсаулығы және денсаулық сақтау жүйесі туралы» ҚР Кодексі.</a:t>
            </a:r>
          </a:p>
        </p:txBody>
      </p:sp>
    </p:spTree>
    <p:extLst>
      <p:ext uri="{BB962C8B-B14F-4D97-AF65-F5344CB8AC3E}">
        <p14:creationId xmlns:p14="http://schemas.microsoft.com/office/powerpoint/2010/main" xmlns="" val="1054150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6913" y="2673626"/>
            <a:ext cx="7673009" cy="830997"/>
          </a:xfrm>
          <a:prstGeom prst="rect">
            <a:avLst/>
          </a:prstGeom>
          <a:noFill/>
        </p:spPr>
        <p:txBody>
          <a:bodyPr wrap="square" rtlCol="0">
            <a:spAutoFit/>
          </a:bodyPr>
          <a:lstStyle/>
          <a:p>
            <a:pPr algn="ctr"/>
            <a:r>
              <a:rPr lang="kk-KZ" sz="4800" b="1" dirty="0">
                <a:latin typeface="Times New Roman" panose="02020603050405020304" pitchFamily="18" charset="0"/>
                <a:cs typeface="Times New Roman" panose="02020603050405020304" pitchFamily="18" charset="0"/>
              </a:rPr>
              <a:t>Назарларыңызға рахмет!</a:t>
            </a:r>
          </a:p>
        </p:txBody>
      </p:sp>
      <p:sp>
        <p:nvSpPr>
          <p:cNvPr id="4" name="Номер слайда 2">
            <a:extLst>
              <a:ext uri="{FF2B5EF4-FFF2-40B4-BE49-F238E27FC236}">
                <a16:creationId xmlns:a16="http://schemas.microsoft.com/office/drawing/2014/main" xmlns="" id="{4D4D8A5D-EB8D-4669-A76E-499301034397}"/>
              </a:ext>
            </a:extLst>
          </p:cNvPr>
          <p:cNvSpPr txBox="1">
            <a:spLocks/>
          </p:cNvSpPr>
          <p:nvPr/>
        </p:nvSpPr>
        <p:spPr>
          <a:xfrm>
            <a:off x="9237317" y="6504252"/>
            <a:ext cx="3000034" cy="365125"/>
          </a:xfrm>
          <a:prstGeom prst="rect">
            <a:avLst/>
          </a:prstGeom>
        </p:spPr>
        <p:txBody>
          <a:bodyPr vert="horz" lIns="91440" tIns="45720" rIns="91440" bIns="45720" rtlCol="0" anchor="ctr"/>
          <a:lstStyle>
            <a:defPPr>
              <a:defRPr lang="ru-RU"/>
            </a:defPPr>
            <a:lvl1pPr marL="0" algn="r" defTabSz="914400" rtl="0" eaLnBrk="1" latinLnBrk="0" hangingPunct="1">
              <a:defRPr sz="2000" b="1" kern="1200" cap="none" spc="0">
                <a:ln w="6600">
                  <a:solidFill>
                    <a:schemeClr val="accent2"/>
                  </a:solidFill>
                  <a:prstDash val="solid"/>
                </a:ln>
                <a:solidFill>
                  <a:srgbClr val="FFFFFF"/>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3002AE-D364-491E-9539-B6AF3CC83946}" type="slidenum">
              <a:rPr lang="ru-RU" sz="1200" b="0" smtClean="0">
                <a:ln>
                  <a:noFill/>
                </a:ln>
                <a:solidFill>
                  <a:prstClr val="black">
                    <a:tint val="75000"/>
                  </a:prstClr>
                </a:solidFill>
                <a:effectLst/>
                <a:latin typeface="Times New Roman" panose="02020603050405020304" pitchFamily="18" charset="0"/>
                <a:cs typeface="Times New Roman" panose="02020603050405020304" pitchFamily="18" charset="0"/>
              </a:rPr>
              <a:pPr/>
              <a:t>10</a:t>
            </a:fld>
            <a:endParaRPr lang="ru-RU" sz="1200" b="0" dirty="0">
              <a:ln>
                <a:noFill/>
              </a:ln>
              <a:solidFill>
                <a:prstClr val="black">
                  <a:tint val="75000"/>
                </a:prst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592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a:extLst>
              <a:ext uri="{FF2B5EF4-FFF2-40B4-BE49-F238E27FC236}">
                <a16:creationId xmlns:a16="http://schemas.microsoft.com/office/drawing/2014/main" xmlns="" id="{99187185-5711-4B88-AAF5-62EBD63C1F8F}"/>
              </a:ext>
            </a:extLst>
          </p:cNvPr>
          <p:cNvSpPr>
            <a:spLocks noGrp="1"/>
          </p:cNvSpPr>
          <p:nvPr>
            <p:ph type="body" idx="1"/>
          </p:nvPr>
        </p:nvSpPr>
        <p:spPr>
          <a:xfrm>
            <a:off x="237575" y="1933945"/>
            <a:ext cx="5760000" cy="539620"/>
          </a:xfrm>
        </p:spPr>
        <p:txBody>
          <a:bodyPr>
            <a:normAutofit/>
          </a:bodyPr>
          <a:lstStyle/>
          <a:p>
            <a:r>
              <a:rPr lang="kk-KZ" sz="2800" dirty="0">
                <a:solidFill>
                  <a:schemeClr val="bg1"/>
                </a:solidFill>
                <a:latin typeface="Times New Roman" panose="02020603050405020304" pitchFamily="18" charset="0"/>
                <a:cs typeface="Times New Roman" panose="02020603050405020304" pitchFamily="18" charset="0"/>
              </a:rPr>
              <a:t>ТМККК пакеті</a:t>
            </a:r>
          </a:p>
        </p:txBody>
      </p:sp>
      <p:sp>
        <p:nvSpPr>
          <p:cNvPr id="6" name="Объект 5">
            <a:extLst>
              <a:ext uri="{FF2B5EF4-FFF2-40B4-BE49-F238E27FC236}">
                <a16:creationId xmlns:a16="http://schemas.microsoft.com/office/drawing/2014/main" xmlns="" id="{41211960-F48E-4D4C-B7EC-F6CE1E67BC5D}"/>
              </a:ext>
            </a:extLst>
          </p:cNvPr>
          <p:cNvSpPr>
            <a:spLocks noGrp="1"/>
          </p:cNvSpPr>
          <p:nvPr>
            <p:ph sz="half" idx="2"/>
          </p:nvPr>
        </p:nvSpPr>
        <p:spPr>
          <a:xfrm>
            <a:off x="237575" y="2989384"/>
            <a:ext cx="5760000" cy="3449035"/>
          </a:xfrm>
        </p:spPr>
        <p:txBody>
          <a:bodyPr>
            <a:normAutofit/>
          </a:bodyPr>
          <a:lstStyle/>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бюджет есебінен</a:t>
            </a:r>
          </a:p>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бірлесіп төлеу кезінде азаматтардың қаражаты есебінен</a:t>
            </a:r>
          </a:p>
        </p:txBody>
      </p:sp>
      <p:sp>
        <p:nvSpPr>
          <p:cNvPr id="7" name="Текст 6">
            <a:extLst>
              <a:ext uri="{FF2B5EF4-FFF2-40B4-BE49-F238E27FC236}">
                <a16:creationId xmlns:a16="http://schemas.microsoft.com/office/drawing/2014/main" xmlns="" id="{ECC65873-102F-4BFC-BF94-9218CA09C440}"/>
              </a:ext>
            </a:extLst>
          </p:cNvPr>
          <p:cNvSpPr>
            <a:spLocks noGrp="1"/>
          </p:cNvSpPr>
          <p:nvPr>
            <p:ph type="body" sz="quarter" idx="3"/>
          </p:nvPr>
        </p:nvSpPr>
        <p:spPr>
          <a:xfrm>
            <a:off x="6215061" y="1933946"/>
            <a:ext cx="5760000" cy="539620"/>
          </a:xfrm>
          <a:solidFill>
            <a:schemeClr val="accent5">
              <a:lumMod val="75000"/>
              <a:alpha val="50000"/>
            </a:schemeClr>
          </a:solidFill>
        </p:spPr>
        <p:txBody>
          <a:bodyPr>
            <a:normAutofit/>
          </a:bodyPr>
          <a:lstStyle/>
          <a:p>
            <a:r>
              <a:rPr lang="kk-KZ" sz="2800" dirty="0">
                <a:solidFill>
                  <a:schemeClr val="bg1"/>
                </a:solidFill>
                <a:latin typeface="Times New Roman" panose="02020603050405020304" pitchFamily="18" charset="0"/>
                <a:cs typeface="Times New Roman" panose="02020603050405020304" pitchFamily="18" charset="0"/>
              </a:rPr>
              <a:t>МӘМС пакеті</a:t>
            </a:r>
          </a:p>
        </p:txBody>
      </p:sp>
      <p:sp>
        <p:nvSpPr>
          <p:cNvPr id="8" name="Объект 7">
            <a:extLst>
              <a:ext uri="{FF2B5EF4-FFF2-40B4-BE49-F238E27FC236}">
                <a16:creationId xmlns:a16="http://schemas.microsoft.com/office/drawing/2014/main" xmlns="" id="{D719A986-C5FD-4536-BC5B-8AD2631FDA5E}"/>
              </a:ext>
            </a:extLst>
          </p:cNvPr>
          <p:cNvSpPr>
            <a:spLocks noGrp="1"/>
          </p:cNvSpPr>
          <p:nvPr>
            <p:ph sz="quarter" idx="4"/>
          </p:nvPr>
        </p:nvSpPr>
        <p:spPr>
          <a:xfrm>
            <a:off x="6215062" y="2989384"/>
            <a:ext cx="5759999" cy="3449036"/>
          </a:xfrm>
        </p:spPr>
        <p:txBody>
          <a:bodyPr>
            <a:normAutofit/>
          </a:bodyPr>
          <a:lstStyle/>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әлеуметтік медициналық сақтандыру қорының активтері есебінен</a:t>
            </a:r>
          </a:p>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бірлесіп төлеу кезінде азаматтардың қаражаты есебінен</a:t>
            </a:r>
            <a:endParaRPr lang="kk-KZ" sz="2400"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xmlns="" id="{4D1CC825-A795-41C0-A27F-9C3F214E7349}"/>
              </a:ext>
            </a:extLst>
          </p:cNvPr>
          <p:cNvSpPr>
            <a:spLocks noGrp="1"/>
          </p:cNvSpPr>
          <p:nvPr>
            <p:ph type="sldNum" sz="quarter" idx="12"/>
          </p:nvPr>
        </p:nvSpPr>
        <p:spPr/>
        <p:txBody>
          <a:bodyPr/>
          <a:lstStyle/>
          <a:p>
            <a:pPr>
              <a:defRPr/>
            </a:pPr>
            <a:fld id="{8D44B16B-2415-433A-AD2A-53AB704091BE}" type="slidenum">
              <a:rPr lang="kk-KZ" smtClean="0">
                <a:ln w="6600">
                  <a:solidFill>
                    <a:srgbClr val="0E385E"/>
                  </a:solidFill>
                  <a:prstDash val="solid"/>
                </a:ln>
                <a:latin typeface="Times New Roman" panose="02020603050405020304" pitchFamily="18" charset="0"/>
                <a:cs typeface="Times New Roman" panose="02020603050405020304" pitchFamily="18" charset="0"/>
              </a:rPr>
              <a:pPr>
                <a:defRPr/>
              </a:pPr>
              <a:t>2</a:t>
            </a:fld>
            <a:endParaRPr lang="kk-KZ">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2" name="Заголовок 1">
            <a:extLst>
              <a:ext uri="{FF2B5EF4-FFF2-40B4-BE49-F238E27FC236}">
                <a16:creationId xmlns:a16="http://schemas.microsoft.com/office/drawing/2014/main" xmlns="" id="{627EA3DF-BFAF-48D7-AFA0-B684206E9BD3}"/>
              </a:ext>
            </a:extLst>
          </p:cNvPr>
          <p:cNvSpPr>
            <a:spLocks noGrp="1"/>
          </p:cNvSpPr>
          <p:nvPr>
            <p:ph type="title"/>
          </p:nvPr>
        </p:nvSpPr>
        <p:spPr/>
        <p:txBody>
          <a:bodyPr/>
          <a:lstStyle/>
          <a:p>
            <a:pPr algn="l"/>
            <a:r>
              <a:rPr lang="kk-KZ" dirty="0">
                <a:latin typeface="Times New Roman" panose="02020603050405020304" pitchFamily="18" charset="0"/>
                <a:cs typeface="Times New Roman" panose="02020603050405020304" pitchFamily="18" charset="0"/>
              </a:rPr>
              <a:t>ТМККК және МӘМС пакеттерін қаржыландыру.</a:t>
            </a:r>
            <a:endParaRPr lang="kk-KZ" sz="2000" i="1" dirty="0">
              <a:latin typeface="Times New Roman" panose="02020603050405020304" pitchFamily="18"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xmlns="" id="{B847AC01-1605-4A74-AAA5-1F0199983105}"/>
              </a:ext>
            </a:extLst>
          </p:cNvPr>
          <p:cNvSpPr/>
          <p:nvPr/>
        </p:nvSpPr>
        <p:spPr>
          <a:xfrm>
            <a:off x="237575" y="973015"/>
            <a:ext cx="11737486" cy="825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600" b="1" dirty="0">
                <a:solidFill>
                  <a:srgbClr val="002060"/>
                </a:solidFill>
                <a:latin typeface="Times New Roman" panose="02020603050405020304" pitchFamily="18" charset="0"/>
                <a:cs typeface="Times New Roman" panose="02020603050405020304" pitchFamily="18" charset="0"/>
              </a:rPr>
              <a:t>«Халық денсаулығы және денсаулық сақтау жүйесі туралы» 2020 жылғы 7 шілдедегі ҚР Кодексінің 68-бабына сәйкес, топтамаларды қаржыландыру жүзеге асырылады:</a:t>
            </a:r>
            <a:endParaRPr lang="kk-KZ" sz="2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0962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07DE390B-211A-4470-9744-A02535EE3050}"/>
              </a:ext>
            </a:extLst>
          </p:cNvPr>
          <p:cNvSpPr>
            <a:spLocks noGrp="1"/>
          </p:cNvSpPr>
          <p:nvPr>
            <p:ph type="title"/>
          </p:nvPr>
        </p:nvSpPr>
        <p:spPr>
          <a:xfrm>
            <a:off x="0" y="-12700"/>
            <a:ext cx="9448800" cy="825103"/>
          </a:xfrm>
        </p:spPr>
        <p:txBody>
          <a:bodyPr/>
          <a:lstStyle/>
          <a:p>
            <a:pPr algn="l"/>
            <a:r>
              <a:rPr lang="kk-KZ" dirty="0">
                <a:latin typeface="Times New Roman" panose="02020603050405020304" pitchFamily="18" charset="0"/>
                <a:cs typeface="Times New Roman" panose="02020603050405020304" pitchFamily="18" charset="0"/>
              </a:rPr>
              <a:t>ТМККК құқығы бар адамдардың санаттары</a:t>
            </a:r>
          </a:p>
        </p:txBody>
      </p:sp>
      <p:sp>
        <p:nvSpPr>
          <p:cNvPr id="12" name="Content Placeholder 2">
            <a:extLst>
              <a:ext uri="{FF2B5EF4-FFF2-40B4-BE49-F238E27FC236}">
                <a16:creationId xmlns:a16="http://schemas.microsoft.com/office/drawing/2014/main" xmlns="" id="{8743C04B-98E5-4135-81CE-30AD52716792}"/>
              </a:ext>
            </a:extLst>
          </p:cNvPr>
          <p:cNvSpPr>
            <a:spLocks noGrp="1"/>
          </p:cNvSpPr>
          <p:nvPr>
            <p:ph idx="1"/>
          </p:nvPr>
        </p:nvSpPr>
        <p:spPr>
          <a:xfrm>
            <a:off x="838200" y="1172311"/>
            <a:ext cx="10515600" cy="3012827"/>
          </a:xfrm>
          <a:solidFill>
            <a:schemeClr val="accent1">
              <a:lumMod val="20000"/>
              <a:lumOff val="80000"/>
            </a:schemeClr>
          </a:solidFill>
        </p:spPr>
        <p:txBody>
          <a:bodyPr>
            <a:normAutofit fontScale="92500"/>
          </a:bodyPr>
          <a:lstStyle/>
          <a:p>
            <a:pPr marL="0" indent="0">
              <a:buClr>
                <a:srgbClr val="C00000"/>
              </a:buClr>
              <a:buNone/>
            </a:pPr>
            <a:r>
              <a:rPr lang="kk-KZ" sz="2600" b="1" u="sng" dirty="0">
                <a:latin typeface="Times New Roman" panose="02020603050405020304" pitchFamily="18" charset="0"/>
                <a:cs typeface="Times New Roman" panose="02020603050405020304" pitchFamily="18" charset="0"/>
              </a:rPr>
              <a:t>ТМККК толық пакеті:</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Қазақстан Республикасының азаматтары үшін</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қандастар үшін (оралмандар)</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босқындар үшін</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Қазақстан Республикасының аумағында тұрақты тұратын шетелдіктер үшін</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Қазақстан Республикасының аумағында тұрақты тұратын азаматтығы жоқ адамдар үшін</a:t>
            </a:r>
          </a:p>
        </p:txBody>
      </p:sp>
      <p:sp>
        <p:nvSpPr>
          <p:cNvPr id="2" name="Номер слайда 1">
            <a:extLst>
              <a:ext uri="{FF2B5EF4-FFF2-40B4-BE49-F238E27FC236}">
                <a16:creationId xmlns:a16="http://schemas.microsoft.com/office/drawing/2014/main" xmlns="" id="{5633CE2B-F661-4DC8-8565-42CAC5002358}"/>
              </a:ext>
            </a:extLst>
          </p:cNvPr>
          <p:cNvSpPr>
            <a:spLocks noGrp="1"/>
          </p:cNvSpPr>
          <p:nvPr>
            <p:ph type="sldNum" sz="quarter" idx="12"/>
          </p:nvPr>
        </p:nvSpPr>
        <p:spPr>
          <a:xfrm>
            <a:off x="9448800" y="6486724"/>
            <a:ext cx="2743200" cy="365125"/>
          </a:xfrm>
        </p:spPr>
        <p:txBody>
          <a:bodyPr anchor="ctr">
            <a:normAutofit/>
          </a:bodyPr>
          <a:lstStyle/>
          <a:p>
            <a:pPr>
              <a:lnSpc>
                <a:spcPct val="90000"/>
              </a:lnSpc>
              <a:spcAft>
                <a:spcPts val="600"/>
              </a:spcAft>
              <a:defRPr/>
            </a:pPr>
            <a:fld id="{8D44B16B-2415-433A-AD2A-53AB704091BE}" type="slidenum">
              <a:rPr lang="ru-RU" sz="1900" smtClean="0">
                <a:ln w="6600">
                  <a:solidFill>
                    <a:srgbClr val="0E385E"/>
                  </a:solidFill>
                  <a:prstDash val="solid"/>
                </a:ln>
                <a:latin typeface="Times New Roman" panose="02020603050405020304" pitchFamily="18" charset="0"/>
                <a:cs typeface="Times New Roman" panose="02020603050405020304" pitchFamily="18" charset="0"/>
              </a:rPr>
              <a:pPr>
                <a:lnSpc>
                  <a:spcPct val="90000"/>
                </a:lnSpc>
                <a:spcAft>
                  <a:spcPts val="600"/>
                </a:spcAft>
                <a:defRPr/>
              </a:pPr>
              <a:t>3</a:t>
            </a:fld>
            <a:endParaRPr lang="ru-RU" sz="1900" dirty="0">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xmlns="" id="{6AFC80DF-81D1-479F-BA49-E88944409E42}"/>
              </a:ext>
            </a:extLst>
          </p:cNvPr>
          <p:cNvSpPr txBox="1">
            <a:spLocks/>
          </p:cNvSpPr>
          <p:nvPr/>
        </p:nvSpPr>
        <p:spPr>
          <a:xfrm>
            <a:off x="849924" y="4357476"/>
            <a:ext cx="10515600" cy="2060900"/>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C00000"/>
              </a:buClr>
              <a:buNone/>
            </a:pPr>
            <a:r>
              <a:rPr lang="kk-KZ" sz="2400" b="1" u="sng" dirty="0">
                <a:latin typeface="Times New Roman" panose="02020603050405020304" pitchFamily="18" charset="0"/>
                <a:cs typeface="Times New Roman" panose="02020603050405020304" pitchFamily="18" charset="0"/>
              </a:rPr>
              <a:t>Айналасындағыларға қауіп төндіретін аурулар кезіндегі ТМККК:</a:t>
            </a:r>
          </a:p>
          <a:p>
            <a:pPr marL="0" indent="446088">
              <a:buClr>
                <a:srgbClr val="C00000"/>
              </a:buClr>
              <a:buFont typeface="Wingdings" panose="05000000000000000000" pitchFamily="2" charset="2"/>
              <a:buChar char="ü"/>
            </a:pPr>
            <a:r>
              <a:rPr lang="kk-KZ" sz="2200" i="1" dirty="0">
                <a:latin typeface="Times New Roman" panose="02020603050405020304" pitchFamily="18" charset="0"/>
                <a:cs typeface="Times New Roman" panose="02020603050405020304" pitchFamily="18" charset="0"/>
              </a:rPr>
              <a:t>Қазақстан Республикасына уақытша келетін шетелдіктер үшін</a:t>
            </a:r>
          </a:p>
          <a:p>
            <a:pPr marL="0" indent="446088">
              <a:buClr>
                <a:srgbClr val="C00000"/>
              </a:buClr>
              <a:buFont typeface="Wingdings" panose="05000000000000000000" pitchFamily="2" charset="2"/>
              <a:buChar char="ü"/>
            </a:pPr>
            <a:r>
              <a:rPr lang="kk-KZ" sz="2200" i="1" dirty="0">
                <a:latin typeface="Times New Roman" panose="02020603050405020304" pitchFamily="18" charset="0"/>
                <a:cs typeface="Times New Roman" panose="02020603050405020304" pitchFamily="18" charset="0"/>
              </a:rPr>
              <a:t>Қазақстан Республикасына уақытша келген азаматтығы жоқ адамдар үшін.</a:t>
            </a:r>
          </a:p>
          <a:p>
            <a:pPr marL="0" indent="446088">
              <a:buClr>
                <a:srgbClr val="C00000"/>
              </a:buClr>
              <a:buFont typeface="Wingdings" panose="05000000000000000000" pitchFamily="2" charset="2"/>
              <a:buChar char="ü"/>
            </a:pPr>
            <a:r>
              <a:rPr lang="kk-KZ" sz="2200" i="1" dirty="0">
                <a:latin typeface="Times New Roman" panose="02020603050405020304" pitchFamily="18" charset="0"/>
                <a:cs typeface="Times New Roman" panose="02020603050405020304" pitchFamily="18" charset="0"/>
              </a:rPr>
              <a:t> пана іздеген адамдар үшін</a:t>
            </a:r>
          </a:p>
        </p:txBody>
      </p:sp>
    </p:spTree>
    <p:extLst>
      <p:ext uri="{BB962C8B-B14F-4D97-AF65-F5344CB8AC3E}">
        <p14:creationId xmlns:p14="http://schemas.microsoft.com/office/powerpoint/2010/main" xmlns="" val="2723585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74DD460-ABD5-4181-BA5C-887FA3A6D95E}"/>
              </a:ext>
            </a:extLst>
          </p:cNvPr>
          <p:cNvSpPr>
            <a:spLocks noGrp="1"/>
          </p:cNvSpPr>
          <p:nvPr>
            <p:ph type="title"/>
          </p:nvPr>
        </p:nvSpPr>
        <p:spPr/>
        <p:txBody>
          <a:bodyPr>
            <a:normAutofit fontScale="90000"/>
          </a:bodyPr>
          <a:lstStyle/>
          <a:p>
            <a:pPr algn="l"/>
            <a:r>
              <a:rPr lang="kk-KZ" dirty="0">
                <a:latin typeface="Times New Roman" panose="02020603050405020304" pitchFamily="18" charset="0"/>
                <a:cs typeface="Times New Roman" panose="02020603050405020304" pitchFamily="18" charset="0"/>
              </a:rPr>
              <a:t>Міндетті әлеуметтік медициналық сақтандыру жүйесінің қатысушылары</a:t>
            </a:r>
          </a:p>
        </p:txBody>
      </p:sp>
      <p:sp>
        <p:nvSpPr>
          <p:cNvPr id="3" name="Объект 2">
            <a:extLst>
              <a:ext uri="{FF2B5EF4-FFF2-40B4-BE49-F238E27FC236}">
                <a16:creationId xmlns:a16="http://schemas.microsoft.com/office/drawing/2014/main" xmlns="" id="{48684CA3-B05A-4937-B1A0-650899E15533}"/>
              </a:ext>
            </a:extLst>
          </p:cNvPr>
          <p:cNvSpPr>
            <a:spLocks noGrp="1"/>
          </p:cNvSpPr>
          <p:nvPr>
            <p:ph idx="1"/>
          </p:nvPr>
        </p:nvSpPr>
        <p:spPr>
          <a:solidFill>
            <a:schemeClr val="accent5">
              <a:lumMod val="20000"/>
              <a:lumOff val="80000"/>
            </a:schemeClr>
          </a:solidFill>
        </p:spPr>
        <p:txBody>
          <a:bodyPr>
            <a:normAutofit/>
          </a:bodyPr>
          <a:lstStyle/>
          <a:p>
            <a:pPr fontAlgn="base"/>
            <a:endParaRPr lang="ru-RU" sz="2400" dirty="0">
              <a:solidFill>
                <a:srgbClr val="002060"/>
              </a:solidFill>
              <a:latin typeface="Times New Roman" panose="02020603050405020304" pitchFamily="18" charset="0"/>
              <a:cs typeface="Times New Roman" panose="02020603050405020304" pitchFamily="18" charset="0"/>
            </a:endParaRPr>
          </a:p>
          <a:p>
            <a:pPr fontAlgn="base">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ҚР азаматтары;</a:t>
            </a:r>
          </a:p>
          <a:p>
            <a:pPr fontAlgn="base">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Қазақстан Республикасының аумағында тұрақты тұратын шетелдіктер (</a:t>
            </a:r>
            <a:r>
              <a:rPr lang="ru-RU" sz="2000" i="1" dirty="0">
                <a:solidFill>
                  <a:srgbClr val="002060"/>
                </a:solidFill>
                <a:latin typeface="Times New Roman" panose="02020603050405020304" pitchFamily="18" charset="0"/>
                <a:cs typeface="Times New Roman" panose="02020603050405020304" pitchFamily="18" charset="0"/>
              </a:rPr>
              <a:t>егер «Міндетті әлеуметтік медициналық сақтандыру туралы» ҚР Заңында өзгеше көзделмесе, МӘМС жүйесінде міндеттерді атқарады</a:t>
            </a:r>
            <a:r>
              <a:rPr lang="ru-RU" sz="2400" dirty="0">
                <a:solidFill>
                  <a:srgbClr val="002060"/>
                </a:solidFill>
                <a:latin typeface="Times New Roman" panose="02020603050405020304" pitchFamily="18" charset="0"/>
                <a:cs typeface="Times New Roman" panose="02020603050405020304" pitchFamily="18" charset="0"/>
              </a:rPr>
              <a:t>).</a:t>
            </a:r>
          </a:p>
          <a:p>
            <a:pPr fontAlgn="base">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Қазақстан Республикасының аумағында тұрақты тұратын азаматтығы жоқ адамдар </a:t>
            </a:r>
            <a:r>
              <a:rPr lang="ru-RU" sz="2000" i="1" dirty="0">
                <a:solidFill>
                  <a:srgbClr val="002060"/>
                </a:solidFill>
                <a:latin typeface="Times New Roman" panose="02020603050405020304" pitchFamily="18" charset="0"/>
                <a:cs typeface="Times New Roman" panose="02020603050405020304" pitchFamily="18" charset="0"/>
              </a:rPr>
              <a:t>(егер «Міндетті әлеуметтік медициналық сақтандыру туралы» ҚР Заңында өзгеше көзделмесе, МӘМС жүйесінде міндеттерді атқарады»)</a:t>
            </a:r>
          </a:p>
          <a:p>
            <a:pPr fontAlgn="base">
              <a:buClr>
                <a:srgbClr val="C00000"/>
              </a:buClr>
              <a:buFont typeface="Wingdings" panose="05000000000000000000" pitchFamily="2" charset="2"/>
              <a:buChar char="ü"/>
            </a:pPr>
            <a:r>
              <a:rPr lang="kk-KZ" sz="2400" dirty="0">
                <a:solidFill>
                  <a:srgbClr val="002060"/>
                </a:solidFill>
                <a:latin typeface="Times New Roman" panose="02020603050405020304" pitchFamily="18" charset="0"/>
                <a:cs typeface="Times New Roman" panose="02020603050405020304" pitchFamily="18" charset="0"/>
              </a:rPr>
              <a:t>Қ</a:t>
            </a:r>
            <a:r>
              <a:rPr lang="ru-RU" sz="2400" dirty="0">
                <a:solidFill>
                  <a:srgbClr val="002060"/>
                </a:solidFill>
                <a:latin typeface="Times New Roman" panose="02020603050405020304" pitchFamily="18" charset="0"/>
                <a:cs typeface="Times New Roman" panose="02020603050405020304" pitchFamily="18" charset="0"/>
              </a:rPr>
              <a:t>андастар (оралмандар)</a:t>
            </a:r>
          </a:p>
          <a:p>
            <a:pPr>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Қазақстан Республикасының аумағында уақытша болатын шетелдіктер мен олардың отбасы мүшелері </a:t>
            </a:r>
            <a:r>
              <a:rPr lang="ru-RU" sz="2000" i="1" dirty="0">
                <a:solidFill>
                  <a:srgbClr val="002060"/>
                </a:solidFill>
                <a:latin typeface="Times New Roman" panose="02020603050405020304" pitchFamily="18" charset="0"/>
                <a:cs typeface="Times New Roman" panose="02020603050405020304" pitchFamily="18" charset="0"/>
              </a:rPr>
              <a:t>(Қазақстан Республикасы ратификациялаған халықаралық шарттың талаптарына сәйкес, егер заңдарда немесе халықаралық шарттарда өзгеше көзделмесе, МӘМС жүйесінде міндеттер атқарады)</a:t>
            </a:r>
            <a:endParaRPr lang="ru-RU" i="1"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xmlns="" id="{245B1419-C117-4CBF-80A8-FC08BA704E57}"/>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latin typeface="Times New Roman" panose="02020603050405020304" pitchFamily="18" charset="0"/>
                <a:cs typeface="Times New Roman" panose="02020603050405020304" pitchFamily="18" charset="0"/>
              </a:rPr>
              <a:pPr>
                <a:defRPr/>
              </a:pPr>
              <a:t>4</a:t>
            </a:fld>
            <a:endParaRPr lang="ru-RU" dirty="0">
              <a:ln w="6600">
                <a:solidFill>
                  <a:srgbClr val="0E385E"/>
                </a:solidFill>
                <a:prstDash val="solid"/>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1300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129DEF-0EB2-8943-A584-7C65AD76A86B}"/>
              </a:ext>
            </a:extLst>
          </p:cNvPr>
          <p:cNvSpPr>
            <a:spLocks noGrp="1"/>
          </p:cNvSpPr>
          <p:nvPr>
            <p:ph type="title"/>
          </p:nvPr>
        </p:nvSpPr>
        <p:spPr>
          <a:xfrm>
            <a:off x="0" y="48730"/>
            <a:ext cx="10515600" cy="699955"/>
          </a:xfrm>
        </p:spPr>
        <p:txBody>
          <a:bodyPr/>
          <a:lstStyle/>
          <a:p>
            <a:pPr lvl="0" algn="l"/>
            <a:r>
              <a:rPr lang="ru-RU" sz="2400" dirty="0">
                <a:solidFill>
                  <a:srgbClr val="002060"/>
                </a:solidFill>
                <a:latin typeface="Times New Roman" panose="02020603050405020304" pitchFamily="18" charset="0"/>
                <a:cs typeface="Times New Roman" panose="02020603050405020304" pitchFamily="18" charset="0"/>
              </a:rPr>
              <a:t>ТМККК және МӘМС пакеттері кодекстің жаңа редакциясында</a:t>
            </a:r>
            <a:endParaRPr lang="ru-RU" sz="2400" dirty="0">
              <a:latin typeface="Times New Roman" panose="02020603050405020304" pitchFamily="18" charset="0"/>
              <a:cs typeface="Times New Roman" panose="02020603050405020304" pitchFamily="18" charset="0"/>
            </a:endParaRPr>
          </a:p>
        </p:txBody>
      </p:sp>
      <p:sp>
        <p:nvSpPr>
          <p:cNvPr id="5" name="Google Shape;181;p2">
            <a:extLst>
              <a:ext uri="{FF2B5EF4-FFF2-40B4-BE49-F238E27FC236}">
                <a16:creationId xmlns:a16="http://schemas.microsoft.com/office/drawing/2014/main" xmlns="" id="{C7DD877E-06AC-AC45-88B8-9B1B90471B4C}"/>
              </a:ext>
            </a:extLst>
          </p:cNvPr>
          <p:cNvSpPr/>
          <p:nvPr/>
        </p:nvSpPr>
        <p:spPr>
          <a:xfrm>
            <a:off x="121176" y="1448924"/>
            <a:ext cx="5641036" cy="302785"/>
          </a:xfrm>
          <a:prstGeom prst="roundRect">
            <a:avLst>
              <a:gd name="adj" fmla="val 16667"/>
            </a:avLst>
          </a:prstGeom>
          <a:solidFill>
            <a:schemeClr val="accent1">
              <a:lumMod val="60000"/>
              <a:lumOff val="40000"/>
            </a:schemeClr>
          </a:solidFill>
          <a:ln>
            <a:noFill/>
          </a:ln>
        </p:spPr>
        <p:txBody>
          <a:bodyPr spcFirstLastPara="1" wrap="square" lIns="91425" tIns="45700" rIns="91425" bIns="45700" anchor="ctr" anchorCtr="0">
            <a:noAutofit/>
          </a:bodyPr>
          <a:lstStyle/>
          <a:p>
            <a:pPr lvl="0" algn="ctr"/>
            <a:r>
              <a:rPr lang="ru-RU" sz="2000" b="1" dirty="0">
                <a:solidFill>
                  <a:schemeClr val="dk2"/>
                </a:solidFill>
                <a:latin typeface="Times New Roman" panose="02020603050405020304" pitchFamily="18" charset="0"/>
                <a:ea typeface="Arial Narrow"/>
                <a:cs typeface="Times New Roman" panose="02020603050405020304" pitchFamily="18" charset="0"/>
                <a:sym typeface="Arial Narrow"/>
              </a:rPr>
              <a:t>ТМККК т</a:t>
            </a:r>
            <a:r>
              <a:rPr lang="kk-KZ" sz="2000" b="1" dirty="0">
                <a:solidFill>
                  <a:schemeClr val="dk2"/>
                </a:solidFill>
                <a:latin typeface="Times New Roman" panose="02020603050405020304" pitchFamily="18" charset="0"/>
                <a:ea typeface="Arial Narrow"/>
                <a:cs typeface="Times New Roman" panose="02020603050405020304" pitchFamily="18" charset="0"/>
                <a:sym typeface="Arial Narrow"/>
              </a:rPr>
              <a:t>ізбесі</a:t>
            </a:r>
            <a:endParaRPr sz="20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6" name="Google Shape;182;p2">
            <a:extLst>
              <a:ext uri="{FF2B5EF4-FFF2-40B4-BE49-F238E27FC236}">
                <a16:creationId xmlns:a16="http://schemas.microsoft.com/office/drawing/2014/main" xmlns="" id="{A4D31720-7F77-9340-9BAB-9A0CB6419452}"/>
              </a:ext>
            </a:extLst>
          </p:cNvPr>
          <p:cNvSpPr/>
          <p:nvPr/>
        </p:nvSpPr>
        <p:spPr>
          <a:xfrm>
            <a:off x="170944" y="4384113"/>
            <a:ext cx="5641036" cy="400015"/>
          </a:xfrm>
          <a:prstGeom prst="roundRect">
            <a:avLst>
              <a:gd name="adj" fmla="val 16667"/>
            </a:avLst>
          </a:prstGeom>
          <a:solidFill>
            <a:srgbClr val="92D050"/>
          </a:solidFill>
          <a:ln>
            <a:noFill/>
          </a:ln>
        </p:spPr>
        <p:txBody>
          <a:bodyPr spcFirstLastPara="1" wrap="square" lIns="91425" tIns="45700" rIns="91425" bIns="45700" anchor="ctr" anchorCtr="0">
            <a:noAutofit/>
          </a:bodyPr>
          <a:lstStyle/>
          <a:p>
            <a:pPr lvl="0" algn="ctr"/>
            <a:r>
              <a:rPr lang="ru-RU" sz="2000" b="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МӘМС пакеті</a:t>
            </a:r>
            <a:r>
              <a:rPr lang="ru-RU" sz="20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 </a:t>
            </a:r>
            <a:r>
              <a:rPr lang="ru-RU" sz="16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(сақтандырылғандар үшін) бұрын МӘМС туралы Заңның 7-бабы.</a:t>
            </a:r>
            <a:endParaRPr sz="12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endParaRPr>
          </a:p>
        </p:txBody>
      </p:sp>
      <p:sp>
        <p:nvSpPr>
          <p:cNvPr id="7" name="Google Shape;183;p2">
            <a:extLst>
              <a:ext uri="{FF2B5EF4-FFF2-40B4-BE49-F238E27FC236}">
                <a16:creationId xmlns:a16="http://schemas.microsoft.com/office/drawing/2014/main" xmlns="" id="{55B87F3C-0216-C043-8942-D076798AE920}"/>
              </a:ext>
            </a:extLst>
          </p:cNvPr>
          <p:cNvSpPr/>
          <p:nvPr/>
        </p:nvSpPr>
        <p:spPr>
          <a:xfrm>
            <a:off x="121174" y="1794894"/>
            <a:ext cx="5654937" cy="2553118"/>
          </a:xfrm>
          <a:prstGeom prst="rect">
            <a:avLst/>
          </a:prstGeom>
          <a:solidFill>
            <a:schemeClr val="accent1">
              <a:lumMod val="20000"/>
              <a:lumOff val="80000"/>
            </a:schemeClr>
          </a:solidFill>
          <a:ln>
            <a:noFill/>
          </a:ln>
        </p:spPr>
        <p:txBody>
          <a:bodyPr spcFirstLastPara="1" wrap="square" lIns="91425" tIns="45700" rIns="91425" bIns="45700" anchor="ctr" anchorCtr="0">
            <a:noAutofit/>
          </a:bodyPr>
          <a:lstStyle/>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Жедел жәрдем және санитарлық авиация</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Алғашқы медициналық-санитарлық көмек</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Шұғыл стационарлық көмек</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Дәрі-дәрмекпен қамтамасыз етуді қоса алғанда, </a:t>
            </a:r>
            <a:r>
              <a:rPr lang="kk-KZ" sz="1400" dirty="0">
                <a:solidFill>
                  <a:srgbClr val="002060"/>
                </a:solidFill>
                <a:latin typeface="Times New Roman" panose="02020603050405020304" pitchFamily="18" charset="0"/>
                <a:ea typeface="Arial Narrow"/>
                <a:cs typeface="Times New Roman" panose="02020603050405020304" pitchFamily="18" charset="0"/>
                <a:sym typeface="Arial Narrow"/>
              </a:rPr>
              <a:t>ӘМА </a:t>
            </a: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жанындағы медициналық көмектің, негізгі созылмалы аурулардың барлық түрлері (онкология, туберкулез, 25 негізгі созылмалы аурулар)</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Туберкулезбен ауыратын және туберкулезбен ауырған науқастарды қалпына келтіру емі және медициналық оңалту</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Паллиативтік көмек және мейірбике күтімі</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Қан препараттарымен және оның компоненттерімен қамтамасыз ету</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Мәйітті ағзалар мен тіндерді алуға дайындау</a:t>
            </a:r>
          </a:p>
        </p:txBody>
      </p:sp>
      <p:sp>
        <p:nvSpPr>
          <p:cNvPr id="8" name="Google Shape;184;p2">
            <a:extLst>
              <a:ext uri="{FF2B5EF4-FFF2-40B4-BE49-F238E27FC236}">
                <a16:creationId xmlns:a16="http://schemas.microsoft.com/office/drawing/2014/main" xmlns="" id="{16AF19B2-8ECC-1A4B-8CA6-7B3D8874B4FF}"/>
              </a:ext>
            </a:extLst>
          </p:cNvPr>
          <p:cNvSpPr/>
          <p:nvPr/>
        </p:nvSpPr>
        <p:spPr>
          <a:xfrm>
            <a:off x="170944" y="4888870"/>
            <a:ext cx="5605168" cy="1813881"/>
          </a:xfrm>
          <a:prstGeom prst="rect">
            <a:avLst/>
          </a:prstGeom>
          <a:solidFill>
            <a:srgbClr val="D9EAD3"/>
          </a:solidFill>
          <a:ln>
            <a:noFill/>
          </a:ln>
        </p:spPr>
        <p:txBody>
          <a:bodyPr spcFirstLastPara="1" wrap="square" lIns="91425" tIns="45700" rIns="91425" bIns="45700" anchor="ctr" anchorCtr="0">
            <a:noAutofit/>
          </a:bodyPr>
          <a:lstStyle/>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Консультациялық-диагностикалық көмек</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Стационарды алмастыратын көмек</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Жоспарлы стационарлық көмек</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Оңалту және қалпына келтіру емі</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endParaRPr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9" name="Google Shape;181;p2">
            <a:extLst>
              <a:ext uri="{FF2B5EF4-FFF2-40B4-BE49-F238E27FC236}">
                <a16:creationId xmlns:a16="http://schemas.microsoft.com/office/drawing/2014/main" xmlns="" id="{35F3CAAF-CA62-8047-98FD-D3EB28E20417}"/>
              </a:ext>
            </a:extLst>
          </p:cNvPr>
          <p:cNvSpPr/>
          <p:nvPr/>
        </p:nvSpPr>
        <p:spPr>
          <a:xfrm>
            <a:off x="121176" y="901555"/>
            <a:ext cx="5641036" cy="500397"/>
          </a:xfrm>
          <a:prstGeom prst="roundRect">
            <a:avLst>
              <a:gd name="adj" fmla="val 16667"/>
            </a:avLst>
          </a:prstGeom>
          <a:solidFill>
            <a:schemeClr val="accent1">
              <a:lumMod val="20000"/>
              <a:lumOff val="80000"/>
            </a:schemeClr>
          </a:solidFill>
          <a:ln>
            <a:noFill/>
          </a:ln>
        </p:spPr>
        <p:txBody>
          <a:bodyPr spcFirstLastPara="1" wrap="square" lIns="91425" tIns="45700" rIns="91425" bIns="45700" anchor="ctr" anchorCtr="0">
            <a:noAutofit/>
          </a:bodyPr>
          <a:lstStyle/>
          <a:p>
            <a:pPr lvl="0" algn="ctr"/>
            <a:r>
              <a:rPr lang="ru-RU" sz="1600" b="1" dirty="0">
                <a:solidFill>
                  <a:schemeClr val="dk2"/>
                </a:solidFill>
                <a:latin typeface="Times New Roman" panose="02020603050405020304" pitchFamily="18" charset="0"/>
                <a:ea typeface="Arial Narrow"/>
                <a:cs typeface="Times New Roman" panose="02020603050405020304" pitchFamily="18" charset="0"/>
                <a:sym typeface="Arial Narrow"/>
              </a:rPr>
              <a:t>«Халық денсаулығы және денсаулық сақтау жүйесі туралы» ҚР Кодексінің алдыңғы редакциясы</a:t>
            </a:r>
          </a:p>
        </p:txBody>
      </p:sp>
      <p:sp>
        <p:nvSpPr>
          <p:cNvPr id="10" name="Google Shape;181;p2">
            <a:extLst>
              <a:ext uri="{FF2B5EF4-FFF2-40B4-BE49-F238E27FC236}">
                <a16:creationId xmlns:a16="http://schemas.microsoft.com/office/drawing/2014/main" xmlns="" id="{53EC5B49-2DA8-7842-A961-675411696497}"/>
              </a:ext>
            </a:extLst>
          </p:cNvPr>
          <p:cNvSpPr/>
          <p:nvPr/>
        </p:nvSpPr>
        <p:spPr>
          <a:xfrm>
            <a:off x="5902036" y="895557"/>
            <a:ext cx="5790129" cy="500400"/>
          </a:xfrm>
          <a:prstGeom prst="roundRect">
            <a:avLst>
              <a:gd name="adj" fmla="val 16667"/>
            </a:avLst>
          </a:prstGeom>
          <a:solidFill>
            <a:schemeClr val="accent1">
              <a:lumMod val="20000"/>
              <a:lumOff val="80000"/>
            </a:schemeClr>
          </a:solidFill>
          <a:ln>
            <a:noFill/>
          </a:ln>
        </p:spPr>
        <p:txBody>
          <a:bodyPr spcFirstLastPara="1" wrap="square" lIns="91425" tIns="45700" rIns="91425" bIns="45700" anchor="ctr" anchorCtr="0">
            <a:noAutofit/>
          </a:bodyPr>
          <a:lstStyle/>
          <a:p>
            <a:pPr algn="ctr"/>
            <a:r>
              <a:rPr lang="ru-RU" sz="1600" b="1" dirty="0">
                <a:solidFill>
                  <a:schemeClr val="dk2"/>
                </a:solidFill>
                <a:latin typeface="Times New Roman" panose="02020603050405020304" pitchFamily="18" charset="0"/>
                <a:ea typeface="Arial Narrow"/>
                <a:cs typeface="Times New Roman" panose="02020603050405020304" pitchFamily="18" charset="0"/>
                <a:sym typeface="Arial Narrow"/>
              </a:rPr>
              <a:t>«Халық денсаулығы және денсаулық сақтау жүйесі туралы» ҚР Кодексінің жаңа редакциясы</a:t>
            </a:r>
            <a:endParaRPr sz="1600" b="1"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13" name="Google Shape;181;p2">
            <a:extLst>
              <a:ext uri="{FF2B5EF4-FFF2-40B4-BE49-F238E27FC236}">
                <a16:creationId xmlns:a16="http://schemas.microsoft.com/office/drawing/2014/main" xmlns="" id="{48C753DB-364C-7146-A70A-5288E4B66DA9}"/>
              </a:ext>
            </a:extLst>
          </p:cNvPr>
          <p:cNvSpPr/>
          <p:nvPr/>
        </p:nvSpPr>
        <p:spPr>
          <a:xfrm>
            <a:off x="5902036" y="1418542"/>
            <a:ext cx="5781397" cy="302784"/>
          </a:xfrm>
          <a:prstGeom prst="roundRect">
            <a:avLst>
              <a:gd name="adj" fmla="val 16667"/>
            </a:avLst>
          </a:prstGeom>
          <a:solidFill>
            <a:schemeClr val="accent1">
              <a:lumMod val="60000"/>
              <a:lumOff val="40000"/>
            </a:schemeClr>
          </a:solidFill>
          <a:ln>
            <a:noFill/>
          </a:ln>
        </p:spPr>
        <p:txBody>
          <a:bodyPr spcFirstLastPara="1" wrap="square" lIns="91425" tIns="45700" rIns="91425" bIns="45700" anchor="ctr" anchorCtr="0">
            <a:noAutofit/>
          </a:bodyPr>
          <a:lstStyle/>
          <a:p>
            <a:pPr lvl="0" algn="ctr"/>
            <a:r>
              <a:rPr lang="ru-RU" sz="2000" b="1" dirty="0">
                <a:solidFill>
                  <a:schemeClr val="dk2"/>
                </a:solidFill>
                <a:latin typeface="Times New Roman" panose="02020603050405020304" pitchFamily="18" charset="0"/>
                <a:ea typeface="Arial Narrow"/>
                <a:cs typeface="Times New Roman" panose="02020603050405020304" pitchFamily="18" charset="0"/>
                <a:sym typeface="Arial Narrow"/>
              </a:rPr>
              <a:t>ТМККК тізбесі</a:t>
            </a:r>
            <a:endParaRPr sz="20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15" name="Google Shape;183;p2">
            <a:extLst>
              <a:ext uri="{FF2B5EF4-FFF2-40B4-BE49-F238E27FC236}">
                <a16:creationId xmlns:a16="http://schemas.microsoft.com/office/drawing/2014/main" xmlns="" id="{82EE8AE2-295B-B54D-8A1F-EA764B9BBBF9}"/>
              </a:ext>
            </a:extLst>
          </p:cNvPr>
          <p:cNvSpPr/>
          <p:nvPr/>
        </p:nvSpPr>
        <p:spPr>
          <a:xfrm>
            <a:off x="5910768" y="1785821"/>
            <a:ext cx="5781397" cy="2598292"/>
          </a:xfrm>
          <a:prstGeom prst="rect">
            <a:avLst/>
          </a:prstGeom>
          <a:solidFill>
            <a:schemeClr val="accent1">
              <a:lumMod val="20000"/>
              <a:lumOff val="80000"/>
            </a:schemeClr>
          </a:solidFill>
          <a:ln>
            <a:noFill/>
          </a:ln>
        </p:spPr>
        <p:txBody>
          <a:bodyPr spcFirstLastPara="1" wrap="square" lIns="91425" tIns="45700" rIns="91425" bIns="45700" anchor="ctr" anchorCtr="0">
            <a:noAutofit/>
          </a:bodyPr>
          <a:lstStyle/>
          <a:p>
            <a:pPr>
              <a:buClr>
                <a:schemeClr val="dk2"/>
              </a:buClr>
              <a:buSzPts val="1800"/>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Жедел жәрдем</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Алғашқы медициналық-санитарлық көмек</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СҚА жанындағы амбулаториялық, стационарды алмастыратын және стационарлық жағдайдағы СМК, негізгі созылмалы аурулар</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Тізбе бойынша МӘМС жүйесінде тұтынушылар болып табылмайтын тұлғалар үшін шұғыл нысандағы СМК</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Негізгі ауруды және туберкулезбен ауыратындарды емдеу кезіндегі медициналық оңалту</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Паллиативті көмек</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Қан препараттарымен және оның компоненттерімен қамтамасыз ету</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Қайтыс болғаннан кейінгі донорды ағзалар мен тіндерді алуға дайындау</a:t>
            </a:r>
            <a:endParaRPr lang="ru-RU" sz="14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a:buClr>
                <a:schemeClr val="dk2"/>
              </a:buClr>
              <a:buSzPts val="1800"/>
            </a:pPr>
            <a:endParaRPr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16" name="Google Shape;184;p2">
            <a:extLst>
              <a:ext uri="{FF2B5EF4-FFF2-40B4-BE49-F238E27FC236}">
                <a16:creationId xmlns:a16="http://schemas.microsoft.com/office/drawing/2014/main" xmlns="" id="{4B52E9AB-E741-0D4A-94FE-1556982AF3B1}"/>
              </a:ext>
            </a:extLst>
          </p:cNvPr>
          <p:cNvSpPr/>
          <p:nvPr/>
        </p:nvSpPr>
        <p:spPr>
          <a:xfrm>
            <a:off x="5902036" y="4888870"/>
            <a:ext cx="5781397" cy="1824520"/>
          </a:xfrm>
          <a:prstGeom prst="rect">
            <a:avLst/>
          </a:prstGeom>
          <a:solidFill>
            <a:srgbClr val="D9EAD3"/>
          </a:solidFill>
          <a:ln>
            <a:noFill/>
          </a:ln>
        </p:spPr>
        <p:txBody>
          <a:bodyPr spcFirstLastPara="1" wrap="square" lIns="91425" tIns="45700" rIns="91425" bIns="45700" anchor="ctr" anchorCtr="0">
            <a:noAutofit/>
          </a:bodyPr>
          <a:lstStyle/>
          <a:p>
            <a:pPr lvl="0" indent="177800">
              <a:spcBef>
                <a:spcPts val="0"/>
              </a:spcBef>
              <a:spcAft>
                <a:spcPts val="0"/>
              </a:spcAft>
              <a:buClr>
                <a:schemeClr val="dk2"/>
              </a:buClr>
              <a:buSzPts val="1800"/>
              <a:buFont typeface="Noto Sans Symbols"/>
              <a:buChar char="❏"/>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lvl="0" indent="177800">
              <a:spcBef>
                <a:spcPts val="0"/>
              </a:spcBef>
              <a:spcAft>
                <a:spcPts val="0"/>
              </a:spcAft>
              <a:buClr>
                <a:schemeClr val="dk2"/>
              </a:buClr>
              <a:buSzPts val="1800"/>
              <a:buFont typeface="Noto Sans Symbols"/>
              <a:buChar char="❏"/>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lvl="0">
              <a:spcBef>
                <a:spcPts val="0"/>
              </a:spcBef>
              <a:spcAft>
                <a:spcPts val="0"/>
              </a:spcAft>
              <a:buClr>
                <a:schemeClr val="dk2"/>
              </a:buClr>
              <a:buSzPts val="1800"/>
            </a:pPr>
            <a:endPar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endParaRP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Амбулаториялық жағдайда СМК</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Стационарды алмастыратын жағдайдағы СМК</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Жоспарлы нысандағы стационарлық жағдайдағы СМК</a:t>
            </a:r>
          </a:p>
          <a:p>
            <a:pPr lvl="0" indent="177800">
              <a:spcBef>
                <a:spcPts val="0"/>
              </a:spcBef>
              <a:spcAft>
                <a:spcPts val="0"/>
              </a:spcAft>
              <a:buClr>
                <a:schemeClr val="dk2"/>
              </a:buClr>
              <a:buSzPts val="1800"/>
              <a:buFont typeface="Noto Sans Symbols"/>
              <a:buChar char="❏"/>
            </a:pPr>
            <a:r>
              <a:rPr lang="ru-RU" sz="1500" dirty="0">
                <a:solidFill>
                  <a:srgbClr val="FF0000"/>
                </a:solidFill>
                <a:latin typeface="Times New Roman" panose="02020603050405020304" pitchFamily="18" charset="0"/>
                <a:ea typeface="Arial Narrow"/>
                <a:cs typeface="Times New Roman" panose="02020603050405020304" pitchFamily="18" charset="0"/>
                <a:sym typeface="Arial Narrow"/>
              </a:rPr>
              <a:t>Шұғыл нысандағы стационарлық жағдайдағы СМК</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Медициналық оңалту</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Қайтыс болғаннан кейінгі донорды ағзалар мен тіндерді алуға дайындау</a:t>
            </a:r>
          </a:p>
          <a:p>
            <a:pPr indent="177800">
              <a:buClr>
                <a:schemeClr val="dk2"/>
              </a:buClr>
              <a:buSzPts val="1800"/>
              <a:buFont typeface="Noto Sans Symbols"/>
              <a:buChar char="❏"/>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lvl="0">
              <a:spcBef>
                <a:spcPts val="0"/>
              </a:spcBef>
              <a:spcAft>
                <a:spcPts val="0"/>
              </a:spcAft>
              <a:buClr>
                <a:schemeClr val="dk2"/>
              </a:buClr>
              <a:buSzPts val="1800"/>
            </a:pPr>
            <a:endParaRPr sz="1500" dirty="0">
              <a:solidFill>
                <a:schemeClr val="dk2"/>
              </a:solidFill>
              <a:latin typeface="Times New Roman" panose="02020603050405020304" pitchFamily="18" charset="0"/>
              <a:ea typeface="Arial Narrow"/>
              <a:cs typeface="Times New Roman" panose="02020603050405020304" pitchFamily="18" charset="0"/>
            </a:endParaRPr>
          </a:p>
          <a:p>
            <a:pPr lvl="0">
              <a:spcBef>
                <a:spcPts val="0"/>
              </a:spcBef>
              <a:spcAft>
                <a:spcPts val="0"/>
              </a:spcAft>
              <a:buClr>
                <a:schemeClr val="dk2"/>
              </a:buClr>
              <a:buSzPts val="1800"/>
            </a:pPr>
            <a:endParaRPr sz="1500" dirty="0">
              <a:solidFill>
                <a:schemeClr val="dk2"/>
              </a:solidFill>
              <a:latin typeface="Times New Roman" panose="02020603050405020304" pitchFamily="18" charset="0"/>
              <a:ea typeface="Arial Narrow"/>
              <a:cs typeface="Times New Roman" panose="02020603050405020304" pitchFamily="18" charset="0"/>
            </a:endParaRPr>
          </a:p>
        </p:txBody>
      </p:sp>
      <p:sp>
        <p:nvSpPr>
          <p:cNvPr id="14" name="Google Shape;182;p2">
            <a:extLst>
              <a:ext uri="{FF2B5EF4-FFF2-40B4-BE49-F238E27FC236}">
                <a16:creationId xmlns:a16="http://schemas.microsoft.com/office/drawing/2014/main" xmlns="" id="{5834F5D0-377E-7345-BFE9-C6B17554841E}"/>
              </a:ext>
            </a:extLst>
          </p:cNvPr>
          <p:cNvSpPr/>
          <p:nvPr/>
        </p:nvSpPr>
        <p:spPr>
          <a:xfrm>
            <a:off x="5902859" y="4384113"/>
            <a:ext cx="5780573" cy="387065"/>
          </a:xfrm>
          <a:prstGeom prst="roundRect">
            <a:avLst>
              <a:gd name="adj" fmla="val 16667"/>
            </a:avLst>
          </a:prstGeom>
          <a:solidFill>
            <a:srgbClr val="92D050"/>
          </a:solidFill>
          <a:ln>
            <a:noFill/>
          </a:ln>
        </p:spPr>
        <p:txBody>
          <a:bodyPr spcFirstLastPara="1" wrap="square" lIns="91425" tIns="45700" rIns="91425" bIns="45700" anchor="ctr" anchorCtr="0">
            <a:noAutofit/>
          </a:bodyPr>
          <a:lstStyle/>
          <a:p>
            <a:pPr lvl="0" algn="ctr"/>
            <a:r>
              <a:rPr lang="ru-RU" sz="2800" b="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МӘМС пакеті </a:t>
            </a:r>
            <a:r>
              <a:rPr lang="ru-RU"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(сақтандырылғандар үшін)</a:t>
            </a:r>
            <a:endParaRPr sz="16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endParaRPr>
          </a:p>
        </p:txBody>
      </p:sp>
      <p:sp>
        <p:nvSpPr>
          <p:cNvPr id="19" name="Номер слайда 2">
            <a:extLst>
              <a:ext uri="{FF2B5EF4-FFF2-40B4-BE49-F238E27FC236}">
                <a16:creationId xmlns:a16="http://schemas.microsoft.com/office/drawing/2014/main" xmlns="" id="{4D4D8A5D-EB8D-4669-A76E-499301034397}"/>
              </a:ext>
            </a:extLst>
          </p:cNvPr>
          <p:cNvSpPr>
            <a:spLocks noGrp="1"/>
          </p:cNvSpPr>
          <p:nvPr>
            <p:ph type="sldNum" sz="quarter" idx="12"/>
          </p:nvPr>
        </p:nvSpPr>
        <p:spPr>
          <a:xfrm>
            <a:off x="11809356" y="6420578"/>
            <a:ext cx="26459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3002AE-D364-491E-9539-B6AF3CC83946}" type="slidenum">
              <a:rPr kumimoji="0" lang="ru-RU"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7100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129DEF-0EB2-8943-A584-7C65AD76A86B}"/>
              </a:ext>
            </a:extLst>
          </p:cNvPr>
          <p:cNvSpPr>
            <a:spLocks noGrp="1"/>
          </p:cNvSpPr>
          <p:nvPr>
            <p:ph type="title"/>
          </p:nvPr>
        </p:nvSpPr>
        <p:spPr/>
        <p:txBody>
          <a:bodyPr>
            <a:normAutofit/>
          </a:bodyPr>
          <a:lstStyle/>
          <a:p>
            <a:pPr algn="l"/>
            <a:r>
              <a:rPr lang="ru-RU" sz="2400" dirty="0">
                <a:solidFill>
                  <a:srgbClr val="002060"/>
                </a:solidFill>
                <a:latin typeface="Times New Roman" panose="02020603050405020304" pitchFamily="18" charset="0"/>
                <a:cs typeface="Times New Roman" panose="02020603050405020304" pitchFamily="18" charset="0"/>
              </a:rPr>
              <a:t>ТМККК және МӘМС пакеттеріндегі стационарлық көмек</a:t>
            </a:r>
            <a:endParaRPr lang="x-none" sz="2000" kern="0"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Таблица 5">
            <a:extLst>
              <a:ext uri="{FF2B5EF4-FFF2-40B4-BE49-F238E27FC236}">
                <a16:creationId xmlns:a16="http://schemas.microsoft.com/office/drawing/2014/main" xmlns="" id="{B8EF0784-F9EB-ED4F-8124-A0BF819751C2}"/>
              </a:ext>
            </a:extLst>
          </p:cNvPr>
          <p:cNvGraphicFramePr>
            <a:graphicFrameLocks noGrp="1"/>
          </p:cNvGraphicFramePr>
          <p:nvPr>
            <p:extLst>
              <p:ext uri="{D42A27DB-BD31-4B8C-83A1-F6EECF244321}">
                <p14:modId xmlns:p14="http://schemas.microsoft.com/office/powerpoint/2010/main" xmlns="" val="1000237432"/>
              </p:ext>
            </p:extLst>
          </p:nvPr>
        </p:nvGraphicFramePr>
        <p:xfrm>
          <a:off x="0" y="993259"/>
          <a:ext cx="12192000" cy="5697702"/>
        </p:xfrm>
        <a:graphic>
          <a:graphicData uri="http://schemas.openxmlformats.org/drawingml/2006/table">
            <a:tbl>
              <a:tblPr firstRow="1" bandRow="1"/>
              <a:tblGrid>
                <a:gridCol w="6037118">
                  <a:extLst>
                    <a:ext uri="{9D8B030D-6E8A-4147-A177-3AD203B41FA5}">
                      <a16:colId xmlns:a16="http://schemas.microsoft.com/office/drawing/2014/main" xmlns="" val="3920867621"/>
                    </a:ext>
                  </a:extLst>
                </a:gridCol>
                <a:gridCol w="6154882">
                  <a:extLst>
                    <a:ext uri="{9D8B030D-6E8A-4147-A177-3AD203B41FA5}">
                      <a16:colId xmlns:a16="http://schemas.microsoft.com/office/drawing/2014/main" xmlns="" val="2549072731"/>
                    </a:ext>
                  </a:extLst>
                </a:gridCol>
              </a:tblGrid>
              <a:tr h="369670">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Aft>
                          <a:spcPts val="0"/>
                        </a:spcAft>
                      </a:pPr>
                      <a:r>
                        <a:rPr lang="ru-RU" sz="2000" b="1" dirty="0">
                          <a:solidFill>
                            <a:schemeClr val="bg1"/>
                          </a:solidFill>
                          <a:latin typeface="Times New Roman" panose="02020603050405020304" pitchFamily="18" charset="0"/>
                          <a:ea typeface="Arial Narrow"/>
                          <a:cs typeface="Times New Roman" panose="02020603050405020304" pitchFamily="18" charset="0"/>
                          <a:sym typeface="Arial Narrow"/>
                        </a:rPr>
                        <a:t>Алдыңғы үлгі</a:t>
                      </a:r>
                      <a:endParaRPr lang="x-none" sz="2000" dirty="0">
                        <a:solidFill>
                          <a:schemeClr val="bg1"/>
                        </a:solidFill>
                        <a:effectLst/>
                        <a:latin typeface="Times New Roman" panose="02020603050405020304" pitchFamily="18" charset="0"/>
                        <a:cs typeface="Times New Roman" panose="02020603050405020304" pitchFamily="18" charset="0"/>
                      </a:endParaRPr>
                    </a:p>
                  </a:txBody>
                  <a:tcPr marL="19763" marR="19763" marT="0" marB="0" anchor="ctr">
                    <a:lnL>
                      <a:noFill/>
                    </a:lnL>
                    <a:lnR w="12700" cap="flat" cmpd="sng" algn="ctr">
                      <a:solidFill>
                        <a:sysClr val="windowText" lastClr="000000"/>
                      </a:solidFill>
                      <a:prstDash val="sysDot"/>
                      <a:round/>
                      <a:headEnd type="none" w="med" len="med"/>
                      <a:tailEnd type="none" w="med" len="med"/>
                    </a:lnR>
                    <a:lnT w="12700" cmpd="sng">
                      <a:solidFill>
                        <a:srgbClr val="4472C4"/>
                      </a:solidFill>
                    </a:lnT>
                    <a:lnB w="12700" cmpd="sng">
                      <a:noFill/>
                    </a:lnB>
                    <a:lnTlToBr w="12700" cmpd="sng">
                      <a:noFill/>
                      <a:prstDash val="solid"/>
                    </a:lnTlToBr>
                    <a:lnBlToTr w="12700" cmpd="sng">
                      <a:noFill/>
                      <a:prstDash val="solid"/>
                    </a:lnBlToTr>
                    <a:solidFill>
                      <a:srgbClr val="5690C7"/>
                    </a:solid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Aft>
                          <a:spcPts val="0"/>
                        </a:spcAft>
                      </a:pPr>
                      <a:r>
                        <a:rPr lang="kk-KZ" sz="2000" spc="10" dirty="0">
                          <a:solidFill>
                            <a:schemeClr val="bg1"/>
                          </a:solidFill>
                          <a:effectLst/>
                          <a:latin typeface="Times New Roman" panose="02020603050405020304" pitchFamily="18" charset="0"/>
                          <a:cs typeface="Times New Roman" panose="02020603050405020304" pitchFamily="18" charset="0"/>
                        </a:rPr>
                        <a:t>Жаңа үлгі</a:t>
                      </a:r>
                      <a:endParaRPr lang="x-none" sz="2000" dirty="0">
                        <a:solidFill>
                          <a:schemeClr val="bg1"/>
                        </a:solidFill>
                        <a:effectLst/>
                        <a:latin typeface="Times New Roman" panose="02020603050405020304" pitchFamily="18" charset="0"/>
                        <a:cs typeface="Times New Roman" panose="02020603050405020304" pitchFamily="18" charset="0"/>
                      </a:endParaRPr>
                    </a:p>
                  </a:txBody>
                  <a:tcPr marL="19763" marR="19763" marT="0" marB="0" anchor="ctr">
                    <a:lnL w="12700" cap="flat" cmpd="sng" algn="ctr">
                      <a:solidFill>
                        <a:sysClr val="windowText" lastClr="000000"/>
                      </a:solidFill>
                      <a:prstDash val="sysDot"/>
                      <a:round/>
                      <a:headEnd type="none" w="med" len="med"/>
                      <a:tailEnd type="none" w="med" len="med"/>
                    </a:lnL>
                    <a:lnR>
                      <a:noFill/>
                    </a:lnR>
                    <a:lnT w="12700" cmpd="sng">
                      <a:solidFill>
                        <a:srgbClr val="4472C4"/>
                      </a:solid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xmlns="" val="505368790"/>
                  </a:ext>
                </a:extLst>
              </a:tr>
              <a:tr h="3896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Aft>
                          <a:spcPts val="0"/>
                        </a:spcAft>
                        <a:tabLst>
                          <a:tab pos="0" algn="l"/>
                        </a:tabLst>
                      </a:pPr>
                      <a:r>
                        <a:rPr lang="ru-RU" sz="1800" b="1" spc="10" dirty="0">
                          <a:effectLst/>
                          <a:latin typeface="Times New Roman" panose="02020603050405020304" pitchFamily="18" charset="0"/>
                          <a:cs typeface="Times New Roman" panose="02020603050405020304" pitchFamily="18" charset="0"/>
                        </a:rPr>
                        <a:t> «Халық денсаулығы және денсаулық сақтау жүйесі туралы» ҚР Кодексі.</a:t>
                      </a:r>
                      <a:endParaRPr lang="x-none"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w="12700" cmpd="sng">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A2C7E8">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ru-RU" sz="1800" b="1" spc="10" dirty="0">
                          <a:effectLst/>
                          <a:latin typeface="Times New Roman" panose="02020603050405020304" pitchFamily="18" charset="0"/>
                          <a:cs typeface="Times New Roman" panose="02020603050405020304" pitchFamily="18" charset="0"/>
                        </a:rPr>
                        <a:t>«Халық денсаулығы және денсаулық сақтау жүйесі туралы» ҚР Кодексінің жаңа редакциясы.</a:t>
                      </a:r>
                      <a:endParaRPr lang="x-none"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w="12700" cmpd="sng">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20000"/>
                      </a:schemeClr>
                    </a:solidFill>
                  </a:tcPr>
                </a:tc>
                <a:extLst>
                  <a:ext uri="{0D108BD9-81ED-4DB2-BD59-A6C34878D82A}">
                    <a16:rowId xmlns:a16="http://schemas.microsoft.com/office/drawing/2014/main" xmlns="" val="1358894538"/>
                  </a:ext>
                </a:extLst>
              </a:tr>
              <a:tr h="43061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defTabSz="914400" rtl="0" eaLnBrk="1" fontAlgn="base" latinLnBrk="0" hangingPunct="1">
                        <a:lnSpc>
                          <a:spcPct val="107000"/>
                        </a:lnSpc>
                        <a:spcAft>
                          <a:spcPts val="0"/>
                        </a:spcAft>
                        <a:buFont typeface="Wingdings" panose="05000000000000000000" pitchFamily="2" charset="2"/>
                        <a:buNone/>
                      </a:pPr>
                      <a:r>
                        <a:rPr lang="ru-RU" sz="1800" b="1" kern="1200" spc="10" dirty="0">
                          <a:solidFill>
                            <a:srgbClr val="FF0000"/>
                          </a:solidFill>
                          <a:effectLst/>
                          <a:latin typeface="Times New Roman" panose="02020603050405020304" pitchFamily="18" charset="0"/>
                          <a:ea typeface="+mn-ea"/>
                          <a:cs typeface="Times New Roman" panose="02020603050405020304" pitchFamily="18" charset="0"/>
                        </a:rPr>
                        <a:t>ТМККК:</a:t>
                      </a:r>
                      <a:endParaRPr lang="x-none" sz="1800" b="1" kern="1200" spc="10" dirty="0">
                        <a:solidFill>
                          <a:srgbClr val="FF0000"/>
                        </a:solidFill>
                        <a:effectLst/>
                        <a:latin typeface="Times New Roman" panose="02020603050405020304" pitchFamily="18" charset="0"/>
                        <a:ea typeface="+mn-ea"/>
                        <a:cs typeface="Times New Roman" panose="02020603050405020304" pitchFamily="18" charset="0"/>
                      </a:endParaRPr>
                    </a:p>
                  </a:txBody>
                  <a:tcPr marL="144000" marR="19763" marT="0" marB="0" anchor="ctr">
                    <a:lnL>
                      <a:noFill/>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defTabSz="914400" rtl="0" eaLnBrk="1" fontAlgn="base" latinLnBrk="0" hangingPunct="1">
                        <a:lnSpc>
                          <a:spcPct val="107000"/>
                        </a:lnSpc>
                        <a:spcAft>
                          <a:spcPts val="0"/>
                        </a:spcAft>
                        <a:buFont typeface="Wingdings" panose="05000000000000000000" pitchFamily="2" charset="2"/>
                        <a:buNone/>
                      </a:pPr>
                      <a:r>
                        <a:rPr lang="ru-RU" sz="1800" b="1" kern="1200" spc="10" dirty="0">
                          <a:solidFill>
                            <a:srgbClr val="FF0000"/>
                          </a:solidFill>
                          <a:effectLst/>
                          <a:latin typeface="Times New Roman" panose="02020603050405020304" pitchFamily="18" charset="0"/>
                          <a:ea typeface="+mn-ea"/>
                          <a:cs typeface="Times New Roman" panose="02020603050405020304" pitchFamily="18" charset="0"/>
                        </a:rPr>
                        <a:t>ТМККК:</a:t>
                      </a:r>
                      <a:endParaRPr lang="x-none" sz="1800" b="1" kern="1200" spc="10" dirty="0">
                        <a:solidFill>
                          <a:srgbClr val="FF0000"/>
                        </a:solidFill>
                        <a:effectLst/>
                        <a:latin typeface="Times New Roman" panose="02020603050405020304" pitchFamily="18" charset="0"/>
                        <a:ea typeface="+mn-ea"/>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2518573151"/>
                  </a:ext>
                </a:extLst>
              </a:tr>
              <a:tr h="44831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spc="10" dirty="0">
                          <a:effectLst/>
                          <a:latin typeface="Times New Roman" panose="02020603050405020304" pitchFamily="18" charset="0"/>
                          <a:cs typeface="Times New Roman" panose="02020603050405020304" pitchFamily="18" charset="0"/>
                        </a:rPr>
                        <a:t>Ш</a:t>
                      </a:r>
                      <a:r>
                        <a:rPr lang="kk-KZ" sz="1600" b="1" spc="10" dirty="0">
                          <a:effectLst/>
                          <a:latin typeface="Times New Roman" panose="02020603050405020304" pitchFamily="18" charset="0"/>
                          <a:cs typeface="Times New Roman" panose="02020603050405020304" pitchFamily="18" charset="0"/>
                        </a:rPr>
                        <a:t>ұғыл</a:t>
                      </a:r>
                      <a:r>
                        <a:rPr lang="ru-RU" sz="1600" b="1" spc="10" dirty="0">
                          <a:effectLst/>
                          <a:latin typeface="Times New Roman" panose="02020603050405020304" pitchFamily="18" charset="0"/>
                          <a:cs typeface="Times New Roman" panose="02020603050405020304" pitchFamily="18" charset="0"/>
                        </a:rPr>
                        <a:t>: барлығы</a:t>
                      </a:r>
                      <a:endParaRPr lang="x-none" sz="1600" dirty="0">
                        <a:effectLst/>
                        <a:latin typeface="Times New Roman" panose="02020603050405020304" pitchFamily="18" charset="0"/>
                        <a:cs typeface="Times New Roman" panose="02020603050405020304" pitchFamily="18" charset="0"/>
                      </a:endParaRPr>
                    </a:p>
                  </a:txBody>
                  <a:tcPr marL="144000" marR="19763" marT="0" marB="0" anchor="ctr">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solidFill>
                      <a:srgbClr val="5B9BD5">
                        <a:lumMod val="75000"/>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spc="10" dirty="0">
                          <a:solidFill>
                            <a:schemeClr val="tx1"/>
                          </a:solidFill>
                          <a:effectLst/>
                          <a:latin typeface="Times New Roman" panose="02020603050405020304" pitchFamily="18" charset="0"/>
                          <a:cs typeface="Times New Roman" panose="02020603050405020304" pitchFamily="18" charset="0"/>
                        </a:rPr>
                        <a:t>Шұғыл: </a:t>
                      </a:r>
                      <a:r>
                        <a:rPr lang="ru-RU" sz="1600" b="1" kern="1200" spc="10" dirty="0">
                          <a:solidFill>
                            <a:srgbClr val="FF0000"/>
                          </a:solidFill>
                          <a:effectLst/>
                          <a:latin typeface="Times New Roman" panose="02020603050405020304" pitchFamily="18" charset="0"/>
                          <a:ea typeface="+mn-ea"/>
                          <a:cs typeface="Times New Roman" panose="02020603050405020304" pitchFamily="18" charset="0"/>
                        </a:rPr>
                        <a:t>Т</a:t>
                      </a:r>
                      <a:r>
                        <a:rPr lang="ru-RU" sz="1600" kern="1200" dirty="0">
                          <a:solidFill>
                            <a:srgbClr val="FF0000"/>
                          </a:solidFill>
                          <a:effectLst/>
                          <a:latin typeface="Times New Roman" panose="02020603050405020304" pitchFamily="18" charset="0"/>
                          <a:ea typeface="+mn-ea"/>
                          <a:cs typeface="Times New Roman" panose="02020603050405020304" pitchFamily="18" charset="0"/>
                        </a:rPr>
                        <a:t>ізімге</a:t>
                      </a:r>
                      <a:r>
                        <a:rPr lang="ru-RU" sz="1600" b="1" spc="10" dirty="0">
                          <a:solidFill>
                            <a:schemeClr val="tx1"/>
                          </a:solidFill>
                          <a:effectLst/>
                          <a:latin typeface="Times New Roman" panose="02020603050405020304" pitchFamily="18" charset="0"/>
                          <a:cs typeface="Times New Roman" panose="02020603050405020304" pitchFamily="18" charset="0"/>
                        </a:rPr>
                        <a:t> </a:t>
                      </a:r>
                      <a:r>
                        <a:rPr lang="ru-RU" sz="1600" kern="1200" dirty="0">
                          <a:solidFill>
                            <a:srgbClr val="FF0000"/>
                          </a:solidFill>
                          <a:effectLst/>
                          <a:latin typeface="Times New Roman" panose="02020603050405020304" pitchFamily="18" charset="0"/>
                          <a:ea typeface="+mn-ea"/>
                          <a:cs typeface="Times New Roman" panose="02020603050405020304" pitchFamily="18" charset="0"/>
                        </a:rPr>
                        <a:t>сақтандырылмағандар үшін.</a:t>
                      </a:r>
                      <a:endParaRPr lang="x-none" sz="1600" dirty="0">
                        <a:solidFill>
                          <a:srgbClr val="FF0000"/>
                        </a:solidFill>
                        <a:effectLst/>
                        <a:latin typeface="Times New Roman" panose="02020603050405020304" pitchFamily="18" charset="0"/>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xmlns="" val="1260862436"/>
                  </a:ext>
                </a:extLst>
              </a:tr>
              <a:tr h="1346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600" kern="1200" dirty="0">
                          <a:solidFill>
                            <a:schemeClr val="tx1"/>
                          </a:solidFill>
                          <a:effectLst/>
                          <a:latin typeface="Times New Roman" panose="02020603050405020304" pitchFamily="18" charset="0"/>
                          <a:ea typeface="+mn-ea"/>
                          <a:cs typeface="Times New Roman" panose="02020603050405020304" pitchFamily="18" charset="0"/>
                        </a:rPr>
                        <a:t>Инфекционные заболевания и заболевания, представляющие опасность для окружающих </a:t>
                      </a:r>
                      <a:endParaRPr lang="x-none" sz="1600" dirty="0">
                        <a:effectLst/>
                        <a:latin typeface="Times New Roman" panose="02020603050405020304" pitchFamily="18"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kern="1200" dirty="0">
                          <a:solidFill>
                            <a:schemeClr val="tx1"/>
                          </a:solidFill>
                          <a:effectLst/>
                          <a:latin typeface="Times New Roman" panose="02020603050405020304" pitchFamily="18" charset="0"/>
                          <a:ea typeface="+mn-ea"/>
                          <a:cs typeface="Times New Roman" panose="02020603050405020304" pitchFamily="18" charset="0"/>
                        </a:rPr>
                        <a:t>- </a:t>
                      </a:r>
                      <a:r>
                        <a:rPr lang="ru-RU" sz="1600" b="1" kern="1200" dirty="0">
                          <a:solidFill>
                            <a:srgbClr val="FF0000"/>
                          </a:solidFill>
                          <a:effectLst/>
                          <a:latin typeface="Times New Roman" panose="02020603050405020304" pitchFamily="18" charset="0"/>
                          <a:ea typeface="+mn-ea"/>
                          <a:cs typeface="Times New Roman" panose="02020603050405020304" pitchFamily="18" charset="0"/>
                        </a:rPr>
                        <a:t>байланыста болған адамдарды, сондай-ақ бактерия тасымалдаушыларды, вирус тасымалдаушыларды және айналасындағыларға қауіп төндіретін инфекциялық немесе паразиттік ауруға күдікті адамдарды оқшаулау кезінде</a:t>
                      </a:r>
                      <a:r>
                        <a:rPr lang="ru-RU" sz="1600" kern="1200" dirty="0">
                          <a:solidFill>
                            <a:schemeClr val="tx1"/>
                          </a:solidFill>
                          <a:effectLst/>
                          <a:latin typeface="Times New Roman" panose="02020603050405020304" pitchFamily="18" charset="0"/>
                          <a:ea typeface="+mn-ea"/>
                          <a:cs typeface="Times New Roman" panose="02020603050405020304" pitchFamily="18" charset="0"/>
                        </a:rPr>
                        <a:t>;</a:t>
                      </a:r>
                    </a:p>
                    <a:p>
                      <a:pPr marL="0" marR="0" lvl="0" indent="0" algn="l" defTabSz="914400" rtl="0" eaLnBrk="1" fontAlgn="base" latinLnBrk="0" hangingPunct="1">
                        <a:lnSpc>
                          <a:spcPct val="107000"/>
                        </a:lnSpc>
                        <a:spcBef>
                          <a:spcPts val="0"/>
                        </a:spcBef>
                        <a:spcAft>
                          <a:spcPts val="0"/>
                        </a:spcAft>
                        <a:buClrTx/>
                        <a:buSzTx/>
                        <a:buFontTx/>
                        <a:buChar char="-"/>
                        <a:tabLst/>
                        <a:defRPr/>
                      </a:pPr>
                      <a:r>
                        <a:rPr lang="ru-RU" sz="1600" kern="1200" dirty="0">
                          <a:solidFill>
                            <a:schemeClr val="tx1"/>
                          </a:solidFill>
                          <a:effectLst/>
                          <a:latin typeface="Times New Roman" panose="02020603050405020304" pitchFamily="18" charset="0"/>
                          <a:ea typeface="+mn-ea"/>
                          <a:cs typeface="Times New Roman" panose="02020603050405020304" pitchFamily="18" charset="0"/>
                        </a:rPr>
                        <a:t> басқаларға қауіп төндіретін жұқпалы немесе паразиттік ауруларды емдеуде</a:t>
                      </a:r>
                      <a:endParaRPr lang="ru-RU" sz="1600" dirty="0">
                        <a:effectLst/>
                        <a:latin typeface="Times New Roman" panose="02020603050405020304" pitchFamily="18" charset="0"/>
                        <a:cs typeface="Times New Roman" panose="02020603050405020304" pitchFamily="18" charset="0"/>
                      </a:endParaRP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579841591"/>
                  </a:ext>
                </a:extLst>
              </a:tr>
              <a:tr h="5366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dirty="0">
                          <a:effectLst/>
                          <a:latin typeface="Times New Roman" panose="02020603050405020304" pitchFamily="18" charset="0"/>
                          <a:cs typeface="Times New Roman" panose="02020603050405020304" pitchFamily="18" charset="0"/>
                        </a:rPr>
                        <a:t>Жоспарлы: </a:t>
                      </a:r>
                      <a:r>
                        <a:rPr lang="ru-RU" sz="1600" b="1" kern="1200" dirty="0">
                          <a:solidFill>
                            <a:schemeClr val="tx1"/>
                          </a:solidFill>
                          <a:effectLst/>
                          <a:latin typeface="Times New Roman" panose="02020603050405020304" pitchFamily="18" charset="0"/>
                          <a:ea typeface="+mn-ea"/>
                          <a:cs typeface="Times New Roman" panose="02020603050405020304" pitchFamily="18" charset="0"/>
                        </a:rPr>
                        <a:t>ӘМА</a:t>
                      </a:r>
                      <a:r>
                        <a:rPr lang="ru-RU" sz="1600" kern="1200" dirty="0">
                          <a:solidFill>
                            <a:schemeClr val="tx1"/>
                          </a:solidFill>
                          <a:effectLst/>
                          <a:latin typeface="Times New Roman" panose="02020603050405020304" pitchFamily="18" charset="0"/>
                          <a:ea typeface="+mn-ea"/>
                          <a:cs typeface="Times New Roman" panose="02020603050405020304" pitchFamily="18" charset="0"/>
                        </a:rPr>
                        <a:t> кезінде; динамикалық бақылауды талап ететін созылмалы аурулар кезінде.</a:t>
                      </a:r>
                      <a:endParaRPr lang="x-non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solidFill>
                      <a:srgbClr val="4472C4">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dirty="0">
                          <a:effectLst/>
                          <a:latin typeface="Times New Roman" panose="02020603050405020304" pitchFamily="18" charset="0"/>
                          <a:cs typeface="Times New Roman" panose="02020603050405020304" pitchFamily="18" charset="0"/>
                        </a:rPr>
                        <a:t>Жоспарлы: </a:t>
                      </a:r>
                      <a:r>
                        <a:rPr lang="ru-RU" sz="1600" b="1" kern="1200" dirty="0">
                          <a:solidFill>
                            <a:schemeClr val="tx1"/>
                          </a:solidFill>
                          <a:effectLst/>
                          <a:latin typeface="Times New Roman" panose="02020603050405020304" pitchFamily="18" charset="0"/>
                          <a:ea typeface="+mn-ea"/>
                          <a:cs typeface="Times New Roman" panose="02020603050405020304" pitchFamily="18" charset="0"/>
                        </a:rPr>
                        <a:t>ӘМА</a:t>
                      </a:r>
                      <a:r>
                        <a:rPr lang="ru-RU" sz="1600" kern="1200" dirty="0">
                          <a:solidFill>
                            <a:schemeClr val="tx1"/>
                          </a:solidFill>
                          <a:effectLst/>
                          <a:latin typeface="Times New Roman" panose="02020603050405020304" pitchFamily="18" charset="0"/>
                          <a:ea typeface="+mn-ea"/>
                          <a:cs typeface="Times New Roman" panose="02020603050405020304" pitchFamily="18" charset="0"/>
                        </a:rPr>
                        <a:t> кезінде; динамикалық бақылауды талап ететін созылмалы аурулар кезінде.</a:t>
                      </a:r>
                      <a:endParaRPr lang="x-none"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xmlns="" val="1425213182"/>
                  </a:ext>
                </a:extLst>
              </a:tr>
              <a:tr h="4286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fontAlgn="base">
                        <a:lnSpc>
                          <a:spcPct val="107000"/>
                        </a:lnSpc>
                        <a:spcAft>
                          <a:spcPts val="0"/>
                        </a:spcAft>
                        <a:buFont typeface="Wingdings" panose="05000000000000000000" pitchFamily="2" charset="2"/>
                        <a:buNone/>
                      </a:pPr>
                      <a:r>
                        <a:rPr lang="ru-RU" sz="1800" b="1" spc="10" dirty="0">
                          <a:solidFill>
                            <a:srgbClr val="FF0000"/>
                          </a:solidFill>
                          <a:effectLst/>
                          <a:latin typeface="Times New Roman" panose="02020603050405020304" pitchFamily="18" charset="0"/>
                          <a:cs typeface="Times New Roman" panose="02020603050405020304" pitchFamily="18" charset="0"/>
                        </a:rPr>
                        <a:t>МӘМС:</a:t>
                      </a:r>
                      <a:endParaRPr lang="x-none"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nchor="ctr">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fontAlgn="base">
                        <a:lnSpc>
                          <a:spcPct val="107000"/>
                        </a:lnSpc>
                        <a:spcAft>
                          <a:spcPts val="0"/>
                        </a:spcAft>
                        <a:buFont typeface="Wingdings" panose="05000000000000000000" pitchFamily="2" charset="2"/>
                        <a:buNone/>
                      </a:pPr>
                      <a:r>
                        <a:rPr lang="ru-RU" sz="1800" b="1" spc="10" dirty="0">
                          <a:solidFill>
                            <a:srgbClr val="FF0000"/>
                          </a:solidFill>
                          <a:effectLst/>
                          <a:latin typeface="Times New Roman" panose="02020603050405020304" pitchFamily="18" charset="0"/>
                          <a:cs typeface="Times New Roman" panose="02020603050405020304" pitchFamily="18" charset="0"/>
                        </a:rPr>
                        <a:t>МӘМС:</a:t>
                      </a:r>
                      <a:endParaRPr lang="x-none"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561668219"/>
                  </a:ext>
                </a:extLst>
              </a:tr>
              <a:tr h="548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spc="10" dirty="0">
                          <a:effectLst/>
                          <a:latin typeface="Times New Roman" panose="02020603050405020304" pitchFamily="18" charset="0"/>
                          <a:cs typeface="Times New Roman" panose="02020603050405020304" pitchFamily="18" charset="0"/>
                        </a:rPr>
                        <a:t>Шұғыл</a:t>
                      </a:r>
                      <a:r>
                        <a:rPr lang="ru-RU" sz="1600" spc="10" dirty="0">
                          <a:effectLst/>
                          <a:latin typeface="Times New Roman" panose="02020603050405020304" pitchFamily="18" charset="0"/>
                          <a:cs typeface="Times New Roman" panose="02020603050405020304" pitchFamily="18" charset="0"/>
                        </a:rPr>
                        <a:t>: жоқ</a:t>
                      </a:r>
                      <a:endParaRPr lang="x-non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solidFill>
                      <a:srgbClr val="4472C4">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spc="10" dirty="0">
                          <a:effectLst/>
                          <a:latin typeface="Times New Roman" panose="02020603050405020304" pitchFamily="18" charset="0"/>
                          <a:cs typeface="Times New Roman" panose="02020603050405020304" pitchFamily="18" charset="0"/>
                        </a:rPr>
                        <a:t>Шұғыл</a:t>
                      </a:r>
                      <a:r>
                        <a:rPr lang="ru-RU" sz="1600" spc="10" dirty="0">
                          <a:effectLst/>
                          <a:latin typeface="Times New Roman" panose="02020603050405020304" pitchFamily="18" charset="0"/>
                          <a:cs typeface="Times New Roman" panose="02020603050405020304" pitchFamily="18" charset="0"/>
                        </a:rPr>
                        <a:t>: </a:t>
                      </a:r>
                      <a:r>
                        <a:rPr lang="ru-RU" sz="1600" b="1" kern="1200" dirty="0">
                          <a:solidFill>
                            <a:srgbClr val="FF0000"/>
                          </a:solidFill>
                          <a:effectLst/>
                          <a:latin typeface="Times New Roman" panose="02020603050405020304" pitchFamily="18" charset="0"/>
                          <a:ea typeface="+mn-ea"/>
                          <a:cs typeface="Times New Roman" panose="02020603050405020304" pitchFamily="18" charset="0"/>
                        </a:rPr>
                        <a:t>ТМККК шеңберіндегі жағдайларды қоспағанда, сақтандырылғандар үшін</a:t>
                      </a: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xmlns="" val="332427096"/>
                  </a:ext>
                </a:extLst>
              </a:tr>
              <a:tr h="548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kern="1200" dirty="0">
                          <a:solidFill>
                            <a:schemeClr val="tx1"/>
                          </a:solidFill>
                          <a:effectLst/>
                          <a:latin typeface="Times New Roman" panose="02020603050405020304" pitchFamily="18" charset="0"/>
                          <a:ea typeface="+mn-ea"/>
                          <a:cs typeface="Times New Roman" panose="02020603050405020304" pitchFamily="18" charset="0"/>
                        </a:rPr>
                        <a:t>Жоспарлы: </a:t>
                      </a:r>
                      <a:r>
                        <a:rPr lang="kk-KZ" sz="1600" kern="1200" dirty="0">
                          <a:solidFill>
                            <a:schemeClr val="tx1"/>
                          </a:solidFill>
                          <a:effectLst/>
                          <a:latin typeface="Times New Roman" panose="02020603050405020304" pitchFamily="18" charset="0"/>
                          <a:ea typeface="+mn-ea"/>
                          <a:cs typeface="Times New Roman" panose="02020603050405020304" pitchFamily="18" charset="0"/>
                        </a:rPr>
                        <a:t>ТМККК қоспағанда</a:t>
                      </a:r>
                      <a:endParaRPr lang="x-none" sz="1600" dirty="0">
                        <a:effectLst/>
                        <a:latin typeface="Times New Roman" panose="02020603050405020304" pitchFamily="18"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kern="1200" dirty="0">
                          <a:solidFill>
                            <a:schemeClr val="tx1"/>
                          </a:solidFill>
                          <a:effectLst/>
                          <a:latin typeface="Times New Roman" panose="02020603050405020304" pitchFamily="18" charset="0"/>
                          <a:ea typeface="+mn-ea"/>
                          <a:cs typeface="Times New Roman" panose="02020603050405020304" pitchFamily="18" charset="0"/>
                        </a:rPr>
                        <a:t>Жоспарлы: </a:t>
                      </a:r>
                      <a:r>
                        <a:rPr lang="ru-RU" sz="1600" b="0" kern="1200" dirty="0">
                          <a:solidFill>
                            <a:schemeClr val="tx1"/>
                          </a:solidFill>
                          <a:effectLst/>
                          <a:latin typeface="Times New Roman" panose="02020603050405020304" pitchFamily="18" charset="0"/>
                          <a:ea typeface="+mn-ea"/>
                          <a:cs typeface="Times New Roman" panose="02020603050405020304" pitchFamily="18" charset="0"/>
                        </a:rPr>
                        <a:t>ТМККК шеңберінде ауруларды емдеу жағдайларын қоспағанда (ӘМА және динамикалық байқауға жататын созылмалы аурулар).</a:t>
                      </a: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446904358"/>
                  </a:ext>
                </a:extLst>
              </a:tr>
            </a:tbl>
          </a:graphicData>
        </a:graphic>
      </p:graphicFrame>
      <p:sp>
        <p:nvSpPr>
          <p:cNvPr id="6" name="Номер слайда 2">
            <a:extLst>
              <a:ext uri="{FF2B5EF4-FFF2-40B4-BE49-F238E27FC236}">
                <a16:creationId xmlns:a16="http://schemas.microsoft.com/office/drawing/2014/main" xmlns="" id="{4D4D8A5D-EB8D-4669-A76E-499301034397}"/>
              </a:ext>
            </a:extLst>
          </p:cNvPr>
          <p:cNvSpPr>
            <a:spLocks noGrp="1"/>
          </p:cNvSpPr>
          <p:nvPr>
            <p:ph type="sldNum" sz="quarter" idx="12"/>
          </p:nvPr>
        </p:nvSpPr>
        <p:spPr>
          <a:xfrm>
            <a:off x="9229148" y="6420578"/>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3002AE-D364-491E-9539-B6AF3CC83946}" type="slidenum">
              <a:rPr kumimoji="0" lang="kk-KZ" sz="1200" b="0" i="0" u="none" strike="noStrike" kern="1200" cap="none" spc="0" normalizeH="0" baseline="0" smtClean="0">
                <a:ln>
                  <a:noFill/>
                </a:ln>
                <a:solidFill>
                  <a:prstClr val="black">
                    <a:tint val="75000"/>
                  </a:prstClr>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kk-KZ" sz="1200" b="0" i="0" u="none" strike="noStrike" kern="1200" cap="none" spc="0" normalizeH="0" baseline="0">
              <a:ln>
                <a:noFill/>
              </a:ln>
              <a:solidFill>
                <a:prstClr val="black">
                  <a:tint val="7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6483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36AA031-1B34-491C-90BB-6A5AE8421C58}"/>
              </a:ext>
            </a:extLst>
          </p:cNvPr>
          <p:cNvSpPr>
            <a:spLocks noGrp="1"/>
          </p:cNvSpPr>
          <p:nvPr>
            <p:ph type="title"/>
          </p:nvPr>
        </p:nvSpPr>
        <p:spPr/>
        <p:txBody>
          <a:bodyPr>
            <a:normAutofit/>
          </a:bodyPr>
          <a:lstStyle/>
          <a:p>
            <a:pPr algn="l"/>
            <a:r>
              <a:rPr lang="kk-KZ" dirty="0">
                <a:latin typeface="Times New Roman" panose="02020603050405020304" pitchFamily="18" charset="0"/>
                <a:cs typeface="Times New Roman" panose="02020603050405020304" pitchFamily="18" charset="0"/>
              </a:rPr>
              <a:t>Жоғары технологиялық медициналық көмек көрсету</a:t>
            </a:r>
          </a:p>
        </p:txBody>
      </p:sp>
      <p:sp>
        <p:nvSpPr>
          <p:cNvPr id="3" name="Объект 2">
            <a:extLst>
              <a:ext uri="{FF2B5EF4-FFF2-40B4-BE49-F238E27FC236}">
                <a16:creationId xmlns:a16="http://schemas.microsoft.com/office/drawing/2014/main" xmlns="" id="{0B17E4CA-BA51-465A-8195-F08CC6279976}"/>
              </a:ext>
            </a:extLst>
          </p:cNvPr>
          <p:cNvSpPr>
            <a:spLocks noGrp="1"/>
          </p:cNvSpPr>
          <p:nvPr>
            <p:ph idx="1"/>
          </p:nvPr>
        </p:nvSpPr>
        <p:spPr>
          <a:solidFill>
            <a:schemeClr val="bg2"/>
          </a:solidFill>
        </p:spPr>
        <p:txBody>
          <a:bodyPr>
            <a:normAutofit/>
          </a:bodyPr>
          <a:lstStyle/>
          <a:p>
            <a:pPr marL="0" indent="446088" algn="just">
              <a:lnSpc>
                <a:spcPct val="150000"/>
              </a:lnSpc>
              <a:buFont typeface="Wingdings" panose="05000000000000000000" pitchFamily="2" charset="2"/>
              <a:buChar char="q"/>
            </a:pPr>
            <a:r>
              <a:rPr lang="kk-KZ" sz="2400" dirty="0">
                <a:solidFill>
                  <a:srgbClr val="C00000"/>
                </a:solidFill>
                <a:latin typeface="Times New Roman" panose="02020603050405020304" pitchFamily="18" charset="0"/>
                <a:cs typeface="Times New Roman" panose="02020603050405020304" pitchFamily="18" charset="0"/>
              </a:rPr>
              <a:t>Жоғары технологиялық медициналық көмек </a:t>
            </a:r>
            <a:r>
              <a:rPr lang="kk-KZ" sz="2400" dirty="0">
                <a:solidFill>
                  <a:srgbClr val="002060"/>
                </a:solidFill>
                <a:latin typeface="Times New Roman" panose="02020603050405020304" pitchFamily="18" charset="0"/>
                <a:cs typeface="Times New Roman" panose="02020603050405020304" pitchFamily="18" charset="0"/>
              </a:rPr>
              <a:t>медицина ғылымының және ғылым мен техниканың аралас салаларының жетістіктері негізінде әзірленген тиімділігі мен қауіпсіздігі ғылыми дәлелденген диагностика мен емдеудің инновациялық және (немесе) бірегей әдістерін және технологияларды қолдануды талап ететін аурулар кезінде бейінді мамандар көрсететін мамандандырылған медициналық көмектің бір бөлігі болып табылады.</a:t>
            </a:r>
          </a:p>
          <a:p>
            <a:pPr marL="0" indent="446088" algn="just">
              <a:lnSpc>
                <a:spcPct val="150000"/>
              </a:lnSpc>
              <a:buFont typeface="Wingdings" panose="05000000000000000000" pitchFamily="2" charset="2"/>
              <a:buChar char="q"/>
            </a:pPr>
            <a:r>
              <a:rPr lang="kk-KZ" sz="2400" dirty="0">
                <a:solidFill>
                  <a:srgbClr val="C00000"/>
                </a:solidFill>
                <a:latin typeface="Times New Roman" panose="02020603050405020304" pitchFamily="18" charset="0"/>
                <a:cs typeface="Times New Roman" panose="02020603050405020304" pitchFamily="18" charset="0"/>
              </a:rPr>
              <a:t>ЖТМК ТМККК шеңберінде және МӘМС жүйесінде </a:t>
            </a:r>
            <a:r>
              <a:rPr lang="kk-KZ" sz="2400" dirty="0">
                <a:solidFill>
                  <a:srgbClr val="002060"/>
                </a:solidFill>
                <a:latin typeface="Times New Roman" panose="02020603050405020304" pitchFamily="18" charset="0"/>
                <a:cs typeface="Times New Roman" panose="02020603050405020304" pitchFamily="18" charset="0"/>
              </a:rPr>
              <a:t>амбулаториялық, стационарды алмастыратын және стационарлық жағдайларда көрсетіледі</a:t>
            </a:r>
            <a:endParaRPr lang="kk-KZ" sz="2400" dirty="0">
              <a:solidFill>
                <a:srgbClr val="C00000"/>
              </a:solidFill>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xmlns="" id="{BEA75A98-E26B-40B3-A945-1375BB423C55}"/>
              </a:ext>
            </a:extLst>
          </p:cNvPr>
          <p:cNvSpPr>
            <a:spLocks noGrp="1"/>
          </p:cNvSpPr>
          <p:nvPr>
            <p:ph type="sldNum" sz="quarter" idx="12"/>
          </p:nvPr>
        </p:nvSpPr>
        <p:spPr/>
        <p:txBody>
          <a:bodyPr/>
          <a:lstStyle/>
          <a:p>
            <a:pPr>
              <a:defRPr/>
            </a:pPr>
            <a:fld id="{8D44B16B-2415-433A-AD2A-53AB704091BE}" type="slidenum">
              <a:rPr lang="kk-KZ" smtClean="0">
                <a:ln w="6600">
                  <a:solidFill>
                    <a:srgbClr val="0E385E"/>
                  </a:solidFill>
                  <a:prstDash val="solid"/>
                </a:ln>
                <a:latin typeface="Times New Roman" panose="02020603050405020304" pitchFamily="18" charset="0"/>
                <a:cs typeface="Times New Roman" panose="02020603050405020304" pitchFamily="18" charset="0"/>
              </a:rPr>
              <a:pPr>
                <a:defRPr/>
              </a:pPr>
              <a:t>7</a:t>
            </a:fld>
            <a:endParaRPr lang="kk-KZ">
              <a:ln w="6600">
                <a:solidFill>
                  <a:srgbClr val="0E385E"/>
                </a:solidFill>
                <a:prstDash val="solid"/>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756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xmlns="" id="{D80E53DE-C5E4-439F-BCA2-45E1C1E6C09F}"/>
              </a:ext>
            </a:extLst>
          </p:cNvPr>
          <p:cNvSpPr>
            <a:spLocks noGrp="1"/>
          </p:cNvSpPr>
          <p:nvPr>
            <p:ph type="sldNum" sz="quarter" idx="12"/>
          </p:nvPr>
        </p:nvSpPr>
        <p:spPr/>
        <p:txBody>
          <a:bodyPr/>
          <a:lstStyle/>
          <a:p>
            <a:pPr>
              <a:defRPr/>
            </a:pPr>
            <a:fld id="{8D44B16B-2415-433A-AD2A-53AB704091BE}" type="slidenum">
              <a:rPr lang="kk-KZ" smtClean="0">
                <a:ln w="6600">
                  <a:solidFill>
                    <a:srgbClr val="0E385E"/>
                  </a:solidFill>
                  <a:prstDash val="solid"/>
                </a:ln>
                <a:latin typeface="Times New Roman" panose="02020603050405020304" pitchFamily="18" charset="0"/>
                <a:cs typeface="Times New Roman" panose="02020603050405020304" pitchFamily="18" charset="0"/>
              </a:rPr>
              <a:pPr>
                <a:defRPr/>
              </a:pPr>
              <a:t>8</a:t>
            </a:fld>
            <a:endParaRPr lang="kk-KZ">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3" name="Заголовок 2">
            <a:extLst>
              <a:ext uri="{FF2B5EF4-FFF2-40B4-BE49-F238E27FC236}">
                <a16:creationId xmlns:a16="http://schemas.microsoft.com/office/drawing/2014/main" xmlns="" id="{5EEEE7C0-F2A6-41B3-94DD-C525D7519AD3}"/>
              </a:ext>
            </a:extLst>
          </p:cNvPr>
          <p:cNvSpPr>
            <a:spLocks noGrp="1"/>
          </p:cNvSpPr>
          <p:nvPr>
            <p:ph type="title"/>
          </p:nvPr>
        </p:nvSpPr>
        <p:spPr>
          <a:xfrm>
            <a:off x="0" y="0"/>
            <a:ext cx="9448800" cy="825103"/>
          </a:xfrm>
        </p:spPr>
        <p:txBody>
          <a:bodyPr/>
          <a:lstStyle/>
          <a:p>
            <a:pPr algn="l"/>
            <a:r>
              <a:rPr lang="kk-KZ" dirty="0">
                <a:latin typeface="Times New Roman" panose="02020603050405020304" pitchFamily="18" charset="0"/>
                <a:cs typeface="Times New Roman" panose="02020603050405020304" pitchFamily="18" charset="0"/>
              </a:rPr>
              <a:t>ТМККК және МӘМС пакеттеріндегі қызметтер</a:t>
            </a:r>
          </a:p>
        </p:txBody>
      </p:sp>
      <p:sp>
        <p:nvSpPr>
          <p:cNvPr id="4" name="Прямоугольник 3">
            <a:extLst>
              <a:ext uri="{FF2B5EF4-FFF2-40B4-BE49-F238E27FC236}">
                <a16:creationId xmlns:a16="http://schemas.microsoft.com/office/drawing/2014/main" xmlns="" id="{7BA0F2D9-4724-4B5D-9740-B6E784948391}"/>
              </a:ext>
            </a:extLst>
          </p:cNvPr>
          <p:cNvSpPr/>
          <p:nvPr/>
        </p:nvSpPr>
        <p:spPr>
          <a:xfrm>
            <a:off x="433755" y="1054302"/>
            <a:ext cx="11242430" cy="1631216"/>
          </a:xfrm>
          <a:prstGeom prst="rect">
            <a:avLst/>
          </a:prstGeom>
          <a:solidFill>
            <a:schemeClr val="bg2"/>
          </a:solidFill>
        </p:spPr>
        <p:txBody>
          <a:bodyPr wrap="square">
            <a:spAutoFit/>
          </a:bodyPr>
          <a:lstStyle/>
          <a:p>
            <a:pPr fontAlgn="base"/>
            <a:r>
              <a:rPr lang="kk-KZ" sz="2000" b="1" dirty="0">
                <a:solidFill>
                  <a:srgbClr val="002060"/>
                </a:solidFill>
                <a:latin typeface="Times New Roman" panose="02020603050405020304" pitchFamily="18" charset="0"/>
                <a:cs typeface="Times New Roman" panose="02020603050405020304" pitchFamily="18" charset="0"/>
              </a:rPr>
              <a:t>Орфандық аурулар кезінде медициналық көмек көрсету</a:t>
            </a:r>
          </a:p>
          <a:p>
            <a:pPr fontAlgn="base"/>
            <a:r>
              <a:rPr lang="kk-KZ" sz="2000" dirty="0">
                <a:solidFill>
                  <a:srgbClr val="002060"/>
                </a:solidFill>
                <a:latin typeface="Times New Roman" panose="02020603050405020304" pitchFamily="18" charset="0"/>
                <a:cs typeface="Times New Roman" panose="02020603050405020304" pitchFamily="18" charset="0"/>
              </a:rPr>
              <a:t>Орфандық (сирек кездесетін) ауруларға адам өміріне қауіп төндіретін немесе мүгедектікке әкеп соғатын, жиілігі ресми белгіленген деңгейден аспайтын сирек ауыр аурулар жатады.Орфандық ауруларды емдеу тегін </a:t>
            </a:r>
            <a:r>
              <a:rPr lang="kk-KZ" sz="2000" dirty="0">
                <a:solidFill>
                  <a:srgbClr val="FF0000"/>
                </a:solidFill>
                <a:latin typeface="Times New Roman" panose="02020603050405020304" pitchFamily="18" charset="0"/>
                <a:cs typeface="Times New Roman" panose="02020603050405020304" pitchFamily="18" charset="0"/>
              </a:rPr>
              <a:t>медициналық көмектің кепілдік берілген көлемі шеңберінде жүзеге асырылады</a:t>
            </a:r>
            <a:r>
              <a:rPr lang="kk-KZ" sz="2000" dirty="0">
                <a:solidFill>
                  <a:srgbClr val="002060"/>
                </a:solidFill>
                <a:latin typeface="Times New Roman" panose="02020603050405020304" pitchFamily="18" charset="0"/>
                <a:cs typeface="Times New Roman" panose="02020603050405020304" pitchFamily="18" charset="0"/>
              </a:rPr>
              <a:t>.</a:t>
            </a:r>
            <a:endParaRPr lang="kk-KZ" sz="2000" dirty="0">
              <a:solidFill>
                <a:srgbClr val="C00000"/>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xmlns="" id="{9A81718A-050B-4D85-890E-B9EC10D6618E}"/>
              </a:ext>
            </a:extLst>
          </p:cNvPr>
          <p:cNvSpPr/>
          <p:nvPr/>
        </p:nvSpPr>
        <p:spPr>
          <a:xfrm>
            <a:off x="433756" y="2883096"/>
            <a:ext cx="11242430" cy="1323439"/>
          </a:xfrm>
          <a:prstGeom prst="rect">
            <a:avLst/>
          </a:prstGeom>
          <a:solidFill>
            <a:schemeClr val="bg2"/>
          </a:solidFill>
        </p:spPr>
        <p:txBody>
          <a:bodyPr wrap="square">
            <a:spAutoFit/>
          </a:bodyPr>
          <a:lstStyle/>
          <a:p>
            <a:pPr fontAlgn="base"/>
            <a:r>
              <a:rPr lang="kk-KZ" sz="2000" b="1" dirty="0">
                <a:solidFill>
                  <a:srgbClr val="002060"/>
                </a:solidFill>
                <a:latin typeface="Times New Roman" panose="02020603050405020304" pitchFamily="18" charset="0"/>
                <a:cs typeface="Times New Roman" panose="02020603050405020304" pitchFamily="18" charset="0"/>
              </a:rPr>
              <a:t>Шетелде және шетелдік мамандарды тарта отырып емделу.</a:t>
            </a:r>
          </a:p>
          <a:p>
            <a:pPr fontAlgn="base"/>
            <a:r>
              <a:rPr lang="kk-KZ" sz="2000" dirty="0">
                <a:solidFill>
                  <a:srgbClr val="002060"/>
                </a:solidFill>
                <a:latin typeface="Times New Roman" panose="02020603050405020304" pitchFamily="18" charset="0"/>
                <a:cs typeface="Times New Roman" panose="02020603050405020304" pitchFamily="18" charset="0"/>
              </a:rPr>
              <a:t>Қазақстан Республикасының азаматтарын шетелде емдеу және отандық медициналық ұйымдарда емдеу жүргізу үшін шетелдік мамандарды тарту </a:t>
            </a:r>
            <a:r>
              <a:rPr lang="kk-KZ" sz="2000" dirty="0">
                <a:solidFill>
                  <a:srgbClr val="FF0000"/>
                </a:solidFill>
                <a:latin typeface="Times New Roman" panose="02020603050405020304" pitchFamily="18" charset="0"/>
                <a:cs typeface="Times New Roman" panose="02020603050405020304" pitchFamily="18" charset="0"/>
              </a:rPr>
              <a:t>тегін медициналық көмектің кепілдік берілген көлемі шеңберінде жүзеге асырылады</a:t>
            </a:r>
          </a:p>
        </p:txBody>
      </p:sp>
      <p:sp>
        <p:nvSpPr>
          <p:cNvPr id="6" name="Прямоугольник 5">
            <a:extLst>
              <a:ext uri="{FF2B5EF4-FFF2-40B4-BE49-F238E27FC236}">
                <a16:creationId xmlns:a16="http://schemas.microsoft.com/office/drawing/2014/main" xmlns="" id="{CA299B32-9233-4D49-9426-E14831087B1E}"/>
              </a:ext>
            </a:extLst>
          </p:cNvPr>
          <p:cNvSpPr/>
          <p:nvPr/>
        </p:nvSpPr>
        <p:spPr>
          <a:xfrm>
            <a:off x="433755" y="4407093"/>
            <a:ext cx="11242430" cy="1754326"/>
          </a:xfrm>
          <a:prstGeom prst="rect">
            <a:avLst/>
          </a:prstGeom>
          <a:solidFill>
            <a:schemeClr val="bg2"/>
          </a:solidFill>
        </p:spPr>
        <p:txBody>
          <a:bodyPr wrap="square">
            <a:spAutoFit/>
          </a:bodyPr>
          <a:lstStyle/>
          <a:p>
            <a:pPr algn="just" fontAlgn="base"/>
            <a:r>
              <a:rPr lang="kk-KZ" dirty="0">
                <a:solidFill>
                  <a:srgbClr val="FF0000"/>
                </a:solidFill>
                <a:latin typeface="Times New Roman" panose="02020603050405020304" pitchFamily="18" charset="0"/>
                <a:cs typeface="Times New Roman" panose="02020603050405020304" pitchFamily="18" charset="0"/>
              </a:rPr>
              <a:t>   Бес жасқа дейінгі балаларды</a:t>
            </a:r>
            <a:r>
              <a:rPr lang="kk-KZ" dirty="0">
                <a:solidFill>
                  <a:srgbClr val="002060"/>
                </a:solidFill>
                <a:latin typeface="Times New Roman" panose="02020603050405020304" pitchFamily="18" charset="0"/>
                <a:cs typeface="Times New Roman" panose="02020603050405020304" pitchFamily="18" charset="0"/>
              </a:rPr>
              <a:t>, сондай-ақ дәрігерлердің қорытындысы бойынша қосымша күтімге мұқтаж ересек науқас балаларды стационар жағдайында емдеу кезінде балаға күтімді тікелей жүзеге асыратын анасына (әкесіне) немесе өзге адамға </a:t>
            </a:r>
            <a:r>
              <a:rPr lang="kk-KZ" dirty="0">
                <a:solidFill>
                  <a:srgbClr val="FF0000"/>
                </a:solidFill>
                <a:latin typeface="Times New Roman" panose="02020603050405020304" pitchFamily="18" charset="0"/>
                <a:cs typeface="Times New Roman" panose="02020603050405020304" pitchFamily="18" charset="0"/>
              </a:rPr>
              <a:t>медициналық ұйымда онымен бірге болу мүмкіндігі беріледі </a:t>
            </a:r>
            <a:r>
              <a:rPr lang="kk-KZ" dirty="0">
                <a:solidFill>
                  <a:srgbClr val="002060"/>
                </a:solidFill>
                <a:latin typeface="Times New Roman" panose="02020603050405020304" pitchFamily="18" charset="0"/>
                <a:cs typeface="Times New Roman" panose="02020603050405020304" pitchFamily="18" charset="0"/>
              </a:rPr>
              <a:t>және Қазақстан Республикасының заңнамасына сәйкес еңбекке уақытша жарамсыздық парағы немесе анықтамасы беріледі. </a:t>
            </a:r>
          </a:p>
          <a:p>
            <a:pPr algn="just" fontAlgn="base"/>
            <a:r>
              <a:rPr lang="kk-KZ" dirty="0">
                <a:solidFill>
                  <a:srgbClr val="002060"/>
                </a:solidFill>
                <a:latin typeface="Times New Roman" panose="02020603050405020304" pitchFamily="18" charset="0"/>
                <a:cs typeface="Times New Roman" panose="02020603050405020304" pitchFamily="18" charset="0"/>
              </a:rPr>
              <a:t>       Бір жасқа дейінгі баланы емізетін ана баланы күтіп-бағу үшін медициналық ұйымда болған барлық кезеңге тегін тамақпен қамтамасыз етіледі.    </a:t>
            </a:r>
          </a:p>
        </p:txBody>
      </p:sp>
    </p:spTree>
    <p:extLst>
      <p:ext uri="{BB962C8B-B14F-4D97-AF65-F5344CB8AC3E}">
        <p14:creationId xmlns:p14="http://schemas.microsoft.com/office/powerpoint/2010/main" xmlns="" val="116099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7" name="Объект 6">
            <a:extLst>
              <a:ext uri="{FF2B5EF4-FFF2-40B4-BE49-F238E27FC236}">
                <a16:creationId xmlns:a16="http://schemas.microsoft.com/office/drawing/2014/main" xmlns="" id="{870A3E95-E572-4431-B90A-86D2F17ED8CE}"/>
              </a:ext>
            </a:extLst>
          </p:cNvPr>
          <p:cNvSpPr>
            <a:spLocks noGrp="1"/>
          </p:cNvSpPr>
          <p:nvPr>
            <p:ph sz="half" idx="2"/>
          </p:nvPr>
        </p:nvSpPr>
        <p:spPr>
          <a:xfrm>
            <a:off x="237575" y="1696092"/>
            <a:ext cx="5760000" cy="4742328"/>
          </a:xfrm>
          <a:solidFill>
            <a:schemeClr val="bg2"/>
          </a:solidFill>
        </p:spPr>
        <p:txBody>
          <a:bodyPr>
            <a:normAutofit fontScale="77500" lnSpcReduction="20000"/>
          </a:bodyPr>
          <a:lstStyle/>
          <a:p>
            <a:pPr marL="0" indent="539750" algn="just" fontAlgn="base">
              <a:buFont typeface="Wingdings" panose="05000000000000000000" pitchFamily="2" charset="2"/>
              <a:buChar char="ü"/>
            </a:pPr>
            <a:endParaRPr lang="ru-RU" sz="2600" dirty="0">
              <a:latin typeface="Times New Roman" panose="02020603050405020304" pitchFamily="18" charset="0"/>
              <a:cs typeface="Times New Roman" panose="02020603050405020304" pitchFamily="18" charset="0"/>
            </a:endParaRPr>
          </a:p>
          <a:p>
            <a:pPr marL="0" indent="539750" algn="just" fontAlgn="base">
              <a:buFont typeface="Wingdings" panose="05000000000000000000" pitchFamily="2" charset="2"/>
              <a:buChar char="ü"/>
            </a:pPr>
            <a:r>
              <a:rPr lang="ru-RU" sz="2600" dirty="0">
                <a:solidFill>
                  <a:srgbClr val="002060"/>
                </a:solidFill>
                <a:latin typeface="Times New Roman" panose="02020603050405020304" pitchFamily="18" charset="0"/>
                <a:cs typeface="Times New Roman" panose="02020603050405020304" pitchFamily="18" charset="0"/>
              </a:rPr>
              <a:t>1) Денсаулық сақтау ұйымдарының дәрілік формулярларына сәйкес жедел көмек, сондай-ақ стационарлық және стационарды алмастыратын жағдайларда мамандандырылған медициналық көмек көрсету кезінде;</a:t>
            </a:r>
          </a:p>
          <a:p>
            <a:pPr marL="0" indent="539750" algn="just" fontAlgn="base">
              <a:buFont typeface="Wingdings" panose="05000000000000000000" pitchFamily="2" charset="2"/>
              <a:buChar char="ü"/>
            </a:pPr>
            <a:r>
              <a:rPr lang="ru-RU" sz="2600" dirty="0">
                <a:solidFill>
                  <a:srgbClr val="002060"/>
                </a:solidFill>
                <a:latin typeface="Times New Roman" panose="02020603050405020304" pitchFamily="18" charset="0"/>
                <a:cs typeface="Times New Roman" panose="02020603050405020304" pitchFamily="18" charset="0"/>
              </a:rPr>
              <a:t>2) қарсы профилактикалық егулер жүргізілетін аурулар тізбесіне сәйкес алғашқы медициналық-санитариялық көмек көрсету кезінде;</a:t>
            </a:r>
          </a:p>
          <a:p>
            <a:pPr marL="0" indent="539750" algn="just" fontAlgn="base">
              <a:buFont typeface="Wingdings" panose="05000000000000000000" pitchFamily="2" charset="2"/>
              <a:buChar char="ü"/>
            </a:pPr>
            <a:r>
              <a:rPr lang="ru-RU" sz="2600" dirty="0">
                <a:solidFill>
                  <a:srgbClr val="002060"/>
                </a:solidFill>
                <a:latin typeface="Times New Roman" panose="02020603050405020304" pitchFamily="18" charset="0"/>
                <a:cs typeface="Times New Roman" panose="02020603050405020304" pitchFamily="18" charset="0"/>
              </a:rPr>
              <a:t>3) белгілі бір аурулары (жай-күйлері) бар Қазақстан Республикасы азаматтарының жекелеген санаттарын тегін және (немесе) жеңілдікпен қамтамасыз етуге арналған дәрілік заттар мен медициналық бұйымдардың тізбесіне сәйкес амбулаториялық жағдайларда бастапқы медициналық-санитариялық және мамандандырылған көмек көрсету кезінде жүргізіледі.</a:t>
            </a:r>
            <a:endParaRPr lang="ru-RU" dirty="0">
              <a:latin typeface="Times New Roman" panose="02020603050405020304" pitchFamily="18" charset="0"/>
              <a:cs typeface="Times New Roman" panose="02020603050405020304" pitchFamily="18" charset="0"/>
            </a:endParaRPr>
          </a:p>
        </p:txBody>
      </p:sp>
      <p:sp>
        <p:nvSpPr>
          <p:cNvPr id="9" name="Объект 8">
            <a:extLst>
              <a:ext uri="{FF2B5EF4-FFF2-40B4-BE49-F238E27FC236}">
                <a16:creationId xmlns:a16="http://schemas.microsoft.com/office/drawing/2014/main" xmlns="" id="{AC8291C9-6E5A-40DE-AB85-E9D30FCCB70A}"/>
              </a:ext>
            </a:extLst>
          </p:cNvPr>
          <p:cNvSpPr>
            <a:spLocks noGrp="1"/>
          </p:cNvSpPr>
          <p:nvPr>
            <p:ph sz="quarter" idx="4"/>
          </p:nvPr>
        </p:nvSpPr>
        <p:spPr>
          <a:xfrm>
            <a:off x="6215062" y="1696092"/>
            <a:ext cx="5759999" cy="4742328"/>
          </a:xfrm>
          <a:solidFill>
            <a:schemeClr val="bg2"/>
          </a:solidFill>
        </p:spPr>
        <p:txBody>
          <a:bodyPr>
            <a:normAutofit/>
          </a:bodyPr>
          <a:lstStyle/>
          <a:p>
            <a:pPr marL="0" indent="446088" algn="just" fontAlgn="base">
              <a:buFont typeface="Wingdings" panose="05000000000000000000" pitchFamily="2" charset="2"/>
              <a:buChar char="ü"/>
            </a:pPr>
            <a:endParaRPr lang="ru-RU" sz="2200" dirty="0">
              <a:latin typeface="Times New Roman" panose="02020603050405020304" pitchFamily="18" charset="0"/>
              <a:cs typeface="Times New Roman" panose="02020603050405020304" pitchFamily="18" charset="0"/>
            </a:endParaRPr>
          </a:p>
          <a:p>
            <a:pPr marL="0" indent="446088" algn="just" fontAlgn="base">
              <a:buFont typeface="Wingdings" panose="05000000000000000000" pitchFamily="2" charset="2"/>
              <a:buChar char="ü"/>
            </a:pPr>
            <a:r>
              <a:rPr lang="ru-RU" sz="2200" dirty="0">
                <a:solidFill>
                  <a:srgbClr val="002060"/>
                </a:solidFill>
                <a:latin typeface="Times New Roman" panose="02020603050405020304" pitchFamily="18" charset="0"/>
                <a:cs typeface="Times New Roman" panose="02020603050405020304" pitchFamily="18" charset="0"/>
              </a:rPr>
              <a:t>1) Денсаулық сақтау ұйымдарының дәрілік формулярларына сәйкес стационарлық және стационарды алмастыратын жағдайларда мамандандырылған медициналық көмек;</a:t>
            </a:r>
          </a:p>
          <a:p>
            <a:pPr marL="0" indent="446088" algn="just" fontAlgn="base">
              <a:buFont typeface="Wingdings" panose="05000000000000000000" pitchFamily="2" charset="2"/>
              <a:buChar char="ü"/>
            </a:pPr>
            <a:r>
              <a:rPr lang="ru-RU" sz="2200" dirty="0">
                <a:solidFill>
                  <a:srgbClr val="002060"/>
                </a:solidFill>
                <a:latin typeface="Times New Roman" panose="02020603050405020304" pitchFamily="18" charset="0"/>
                <a:cs typeface="Times New Roman" panose="02020603050405020304" pitchFamily="18" charset="0"/>
              </a:rPr>
              <a:t> 2) уәкілетті орган бекітетін белгілі бір аурулары (жай-күйлері) бар азаматтардың жекелеген санаттары үшін дәрілік заттардың, медициналық бұйымдардың тізбесіне сәйкес амбулаториялық жағдайларда бастапқы медициналық-санитариялық және мамандандырылған медициналық көмек көрсетуге қойылатын талаптарды белгілейді.</a:t>
            </a:r>
          </a:p>
          <a:p>
            <a:pPr marL="0" indent="0">
              <a:buNone/>
            </a:pPr>
            <a:endParaRPr lang="ru-RU"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xmlns="" id="{361AADE5-707F-40C0-80A2-2970F4D4CDA7}"/>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latin typeface="Times New Roman" panose="02020603050405020304" pitchFamily="18" charset="0"/>
                <a:cs typeface="Times New Roman" panose="02020603050405020304" pitchFamily="18" charset="0"/>
              </a:rPr>
              <a:pPr>
                <a:defRPr/>
              </a:pPr>
              <a:t>9</a:t>
            </a:fld>
            <a:endParaRPr lang="ru-RU" dirty="0">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5" name="Заголовок 4">
            <a:extLst>
              <a:ext uri="{FF2B5EF4-FFF2-40B4-BE49-F238E27FC236}">
                <a16:creationId xmlns:a16="http://schemas.microsoft.com/office/drawing/2014/main" xmlns="" id="{19B511C9-D12A-43DA-93C9-4EAC45950490}"/>
              </a:ext>
            </a:extLst>
          </p:cNvPr>
          <p:cNvSpPr>
            <a:spLocks noGrp="1"/>
          </p:cNvSpPr>
          <p:nvPr>
            <p:ph type="title"/>
          </p:nvPr>
        </p:nvSpPr>
        <p:spPr/>
        <p:txBody>
          <a:bodyPr>
            <a:noAutofit/>
          </a:bodyPr>
          <a:lstStyle/>
          <a:p>
            <a:pPr algn="l"/>
            <a:r>
              <a:rPr lang="ru-RU" sz="2600" dirty="0">
                <a:latin typeface="Times New Roman" panose="02020603050405020304" pitchFamily="18" charset="0"/>
                <a:cs typeface="Times New Roman" panose="02020603050405020304" pitchFamily="18" charset="0"/>
              </a:rPr>
              <a:t>ТМККК шеңберінде және МӘМС жүйесінде дәрілік қамтамасыз ету</a:t>
            </a:r>
          </a:p>
        </p:txBody>
      </p:sp>
      <p:sp>
        <p:nvSpPr>
          <p:cNvPr id="10" name="Текст 4">
            <a:extLst>
              <a:ext uri="{FF2B5EF4-FFF2-40B4-BE49-F238E27FC236}">
                <a16:creationId xmlns:a16="http://schemas.microsoft.com/office/drawing/2014/main" xmlns="" id="{C1D33548-AE11-4F60-B0DC-E18B5E1A734F}"/>
              </a:ext>
            </a:extLst>
          </p:cNvPr>
          <p:cNvSpPr>
            <a:spLocks noGrp="1"/>
          </p:cNvSpPr>
          <p:nvPr>
            <p:ph type="body" idx="1"/>
          </p:nvPr>
        </p:nvSpPr>
        <p:spPr>
          <a:xfrm>
            <a:off x="238125" y="949326"/>
            <a:ext cx="5759450" cy="609843"/>
          </a:xfrm>
          <a:solidFill>
            <a:schemeClr val="accent1">
              <a:lumMod val="75000"/>
            </a:schemeClr>
          </a:solidFill>
        </p:spPr>
        <p:txBody>
          <a:bodyPr>
            <a:normAutofit/>
          </a:bodyPr>
          <a:lstStyle/>
          <a:p>
            <a:r>
              <a:rPr lang="ru-RU" sz="2800" dirty="0">
                <a:solidFill>
                  <a:schemeClr val="bg1"/>
                </a:solidFill>
                <a:latin typeface="Times New Roman" panose="02020603050405020304" pitchFamily="18" charset="0"/>
                <a:cs typeface="Times New Roman" panose="02020603050405020304" pitchFamily="18" charset="0"/>
              </a:rPr>
              <a:t>ТМККК пакет</a:t>
            </a:r>
            <a:r>
              <a:rPr lang="kk-KZ" sz="2800" dirty="0">
                <a:solidFill>
                  <a:schemeClr val="bg1"/>
                </a:solidFill>
                <a:latin typeface="Times New Roman" panose="02020603050405020304" pitchFamily="18" charset="0"/>
                <a:cs typeface="Times New Roman" panose="02020603050405020304" pitchFamily="18" charset="0"/>
              </a:rPr>
              <a:t>і</a:t>
            </a:r>
            <a:endParaRPr lang="ru-RU" sz="2800" dirty="0">
              <a:solidFill>
                <a:schemeClr val="bg1"/>
              </a:solidFill>
              <a:latin typeface="Times New Roman" panose="02020603050405020304" pitchFamily="18" charset="0"/>
              <a:cs typeface="Times New Roman" panose="02020603050405020304" pitchFamily="18" charset="0"/>
            </a:endParaRPr>
          </a:p>
        </p:txBody>
      </p:sp>
      <p:sp>
        <p:nvSpPr>
          <p:cNvPr id="11" name="Текст 6">
            <a:extLst>
              <a:ext uri="{FF2B5EF4-FFF2-40B4-BE49-F238E27FC236}">
                <a16:creationId xmlns:a16="http://schemas.microsoft.com/office/drawing/2014/main" xmlns="" id="{07A824B4-A236-4C35-A096-8416A9154A89}"/>
              </a:ext>
            </a:extLst>
          </p:cNvPr>
          <p:cNvSpPr>
            <a:spLocks noGrp="1"/>
          </p:cNvSpPr>
          <p:nvPr>
            <p:ph type="body" sz="quarter" idx="3"/>
          </p:nvPr>
        </p:nvSpPr>
        <p:spPr>
          <a:xfrm>
            <a:off x="6215063" y="949326"/>
            <a:ext cx="5759450" cy="609844"/>
          </a:xfrm>
          <a:solidFill>
            <a:schemeClr val="accent5">
              <a:lumMod val="75000"/>
            </a:schemeClr>
          </a:solidFill>
        </p:spPr>
        <p:txBody>
          <a:bodyPr>
            <a:normAutofit/>
          </a:bodyPr>
          <a:lstStyle/>
          <a:p>
            <a:r>
              <a:rPr lang="ru-RU" sz="2800" dirty="0">
                <a:solidFill>
                  <a:schemeClr val="bg1"/>
                </a:solidFill>
                <a:latin typeface="Times New Roman" panose="02020603050405020304" pitchFamily="18" charset="0"/>
                <a:cs typeface="Times New Roman" panose="02020603050405020304" pitchFamily="18" charset="0"/>
              </a:rPr>
              <a:t>МӘМС пакеті</a:t>
            </a:r>
          </a:p>
        </p:txBody>
      </p:sp>
    </p:spTree>
    <p:extLst>
      <p:ext uri="{BB962C8B-B14F-4D97-AF65-F5344CB8AC3E}">
        <p14:creationId xmlns:p14="http://schemas.microsoft.com/office/powerpoint/2010/main" xmlns="" val="1759890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Тема Office">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Основной шаблон_русский язык" id="{0A8C7656-F76C-46AA-85A7-DD27892E43C5}" vid="{0ADB2EDF-CF78-462B-9A14-B510D6C061E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1318</Words>
  <Application>Microsoft Office PowerPoint</Application>
  <PresentationFormat>Произвольный</PresentationFormat>
  <Paragraphs>131</Paragraphs>
  <Slides>10</Slides>
  <Notes>6</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12" baseType="lpstr">
      <vt:lpstr>1_Тема Office</vt:lpstr>
      <vt:lpstr>think-cell Slide</vt:lpstr>
      <vt:lpstr>Слайд 1</vt:lpstr>
      <vt:lpstr>ТМККК және МӘМС пакеттерін қаржыландыру.</vt:lpstr>
      <vt:lpstr>ТМККК құқығы бар адамдардың санаттары</vt:lpstr>
      <vt:lpstr>Міндетті әлеуметтік медициналық сақтандыру жүйесінің қатысушылары</vt:lpstr>
      <vt:lpstr>ТМККК және МӘМС пакеттері кодекстің жаңа редакциясында</vt:lpstr>
      <vt:lpstr>ТМККК және МӘМС пакеттеріндегі стационарлық көмек</vt:lpstr>
      <vt:lpstr>Жоғары технологиялық медициналық көмек көрсету</vt:lpstr>
      <vt:lpstr>ТМККК және МӘМС пакеттеріндегі қызметтер</vt:lpstr>
      <vt:lpstr>ТМККК шеңберінде және МӘМС жүйесінде дәрілік қамтамасыз ету</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NURSCA10</dc:creator>
  <cp:lastModifiedBy>Stat Zohz</cp:lastModifiedBy>
  <cp:revision>30</cp:revision>
  <dcterms:created xsi:type="dcterms:W3CDTF">2020-08-26T08:58:26Z</dcterms:created>
  <dcterms:modified xsi:type="dcterms:W3CDTF">2020-11-20T06:03:12Z</dcterms:modified>
</cp:coreProperties>
</file>