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398" r:id="rId2"/>
    <p:sldId id="1489" r:id="rId3"/>
    <p:sldId id="1508" r:id="rId4"/>
    <p:sldId id="1504" r:id="rId5"/>
    <p:sldId id="1507" r:id="rId6"/>
    <p:sldId id="1506" r:id="rId7"/>
    <p:sldId id="1505" r:id="rId8"/>
    <p:sldId id="1499" r:id="rId9"/>
    <p:sldId id="1500" r:id="rId10"/>
    <p:sldId id="1486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льжан Тураровна" initials="ГТ" lastIdx="3" clrIdx="0">
    <p:extLst>
      <p:ext uri="{19B8F6BF-5375-455C-9EA6-DF929625EA0E}">
        <p15:presenceInfo xmlns:p15="http://schemas.microsoft.com/office/powerpoint/2012/main" userId="Гульжан Тура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25B"/>
    <a:srgbClr val="480000"/>
    <a:srgbClr val="0E60B2"/>
    <a:srgbClr val="AFBDCA"/>
    <a:srgbClr val="C1CD9F"/>
    <a:srgbClr val="A6B971"/>
    <a:srgbClr val="718B24"/>
    <a:srgbClr val="0D3860"/>
    <a:srgbClr val="FFA48F"/>
    <a:srgbClr val="FFE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8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612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5D09D-00AA-476D-897A-04746B4C4E57}" type="datetimeFigureOut">
              <a:rPr lang="kk-KZ" smtClean="0"/>
              <a:t>03.11.2020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1DB57-EDF7-4F0B-8B33-0110081A302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1169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2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1"/>
            <a:ext cx="2950474" cy="498772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r">
              <a:defRPr sz="1200"/>
            </a:lvl1pPr>
          </a:lstStyle>
          <a:p>
            <a:fld id="{ED83AE11-5BD2-4343-A23C-1424DEAF798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3" rIns="91847" bIns="459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3"/>
            <a:ext cx="5447030" cy="3914238"/>
          </a:xfrm>
          <a:prstGeom prst="rect">
            <a:avLst/>
          </a:prstGeom>
        </p:spPr>
        <p:txBody>
          <a:bodyPr vert="horz" lIns="91847" tIns="45923" rIns="91847" bIns="459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8771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4" cy="498771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r">
              <a:defRPr sz="1200"/>
            </a:lvl1pPr>
          </a:lstStyle>
          <a:p>
            <a:fld id="{2C63973F-C320-4EF2-BB5F-71F0CB7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33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5615B-7E8D-41D4-9138-AC7CDAE10A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dirty="0"/>
              <a:t>7 июля 2020 года принят новый Кодекс о здоровье народа и системе здравоохранения. В настоящее время разрабатываются и утверждаются подзаконные НПА в реализацию Кодекса, в том числе постановления Правительства Об утверждении Перечня ГОБМП и Об утверждении перечня медпомощи в системе ОСМС. Перечень ГОБМП регламентирован в Кодексе статьей 196, перечень медицинской помощи в системе ОСМС - статьей 200. В пакет ГОБМП в соответствии со статьей 196 входят: скорая помощь, ПМСП, СМП в амбулаторных условиях, так в соответствии с новым Кодексом называется КДП, СМП в стационарозамещающих и стационарных условиях в плановой форме для СЗЗ и хронических заболеваний, подлежащих динамическому наблюдению. Также СМП в стационарных условиях в экстренной форме для лиц, не являющихся потребителями услуг в системе ОСМС, включая услуги приемного покоя при состояниях, не требующих круглосуточного наблюдения по перечню, определяемому уполномоченным органом. Далее, </a:t>
            </a:r>
            <a:r>
              <a:rPr lang="ru-RU" dirty="0" err="1"/>
              <a:t>медреабилитация</a:t>
            </a:r>
            <a:r>
              <a:rPr lang="ru-RU" dirty="0"/>
              <a:t> при лечении основного заболевания и для больных туберкулезом, паллиативная помощь, обеспечение препаратами крови – только в рамках ГОБМП, патологоанатомическая диагностика и подготовка посмертного донора к изъятию органов и тканей в целях дальнейшей трансплантации. Согласно статье 200 в пакет ОСМС входят СМП в амбулаторных, в стационарозамещающих условиях, СМП в стационарных условиях в плановой форме и в экстренной форме. Ранее в пакете ОСМС не было предусмотрено СМП в экстренной форме. Также входит </a:t>
            </a:r>
            <a:r>
              <a:rPr lang="ru-RU" dirty="0" err="1"/>
              <a:t>медреабилитация</a:t>
            </a:r>
            <a:r>
              <a:rPr lang="ru-RU" dirty="0"/>
              <a:t>, </a:t>
            </a:r>
            <a:r>
              <a:rPr lang="ru-RU" dirty="0" err="1"/>
              <a:t>патдиагностика</a:t>
            </a:r>
            <a:r>
              <a:rPr lang="ru-RU" dirty="0"/>
              <a:t> и подготовка посмертного донора к изъятию органов и тканей.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3973F-C320-4EF2-BB5F-71F0CB746D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7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FFD714-EBC3-4E26-AD53-8B3FBF743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642" t="17640" r="18664" b="17640"/>
          <a:stretch/>
        </p:blipFill>
        <p:spPr>
          <a:xfrm>
            <a:off x="-13052" y="0"/>
            <a:ext cx="12205052" cy="6857999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D7062D07-E75B-4097-9248-BD3BF3F5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54DF1-75CF-0F4C-AA14-51CCD42133B4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B8D49-487A-4A37-A5E2-95B7574B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187EB-1F62-4B41-9D32-CA70E635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 dirty="0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111118-EE5D-4E1A-8E7F-8E1D6E694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4001" r="26430" b="10667"/>
          <a:stretch/>
        </p:blipFill>
        <p:spPr>
          <a:xfrm>
            <a:off x="-13052" y="1546504"/>
            <a:ext cx="4018994" cy="40189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C45C-B751-4FE5-9FDA-3872778A3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942" y="2680811"/>
            <a:ext cx="8186058" cy="1136849"/>
          </a:xfrm>
        </p:spPr>
        <p:txBody>
          <a:bodyPr anchor="b"/>
          <a:lstStyle>
            <a:lvl1pPr algn="ctr">
              <a:defRPr sz="6000" b="1">
                <a:solidFill>
                  <a:srgbClr val="23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2DE4F9-44A4-41A3-949B-B428B26CD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942" y="3909736"/>
            <a:ext cx="8186058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58488B-A798-F340-B45B-A27326EA0E0F}"/>
              </a:ext>
            </a:extLst>
          </p:cNvPr>
          <p:cNvSpPr/>
          <p:nvPr userDrawn="1"/>
        </p:nvSpPr>
        <p:spPr>
          <a:xfrm>
            <a:off x="0" y="3909736"/>
            <a:ext cx="3934691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ru-RU" sz="2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ctr">
              <a:defRPr/>
            </a:pPr>
            <a:r>
              <a:rPr lang="ru-RU" sz="2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130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2E0EF0-26A0-45A6-9126-231D130ED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5066" r="-39657" b="27881"/>
          <a:stretch/>
        </p:blipFill>
        <p:spPr>
          <a:xfrm>
            <a:off x="0" y="872301"/>
            <a:ext cx="12205052" cy="6045597"/>
          </a:xfrm>
          <a:prstGeom prst="rect">
            <a:avLst/>
          </a:prstGeom>
        </p:spPr>
      </p:pic>
      <p:pic>
        <p:nvPicPr>
          <p:cNvPr id="16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5A3BD7CE-D0F4-4BA7-8A2B-7F799982C2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01" y="35604"/>
            <a:ext cx="2519398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9C32B-0632-4FCD-ACDB-F299E75C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9448800" cy="82510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D31AF-EE3C-495C-87EC-3927359A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594"/>
            <a:ext cx="10515600" cy="50762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4036EF-05CE-478D-98A3-EC322CDEEEC6}"/>
              </a:ext>
            </a:extLst>
          </p:cNvPr>
          <p:cNvSpPr/>
          <p:nvPr userDrawn="1"/>
        </p:nvSpPr>
        <p:spPr>
          <a:xfrm>
            <a:off x="0" y="824707"/>
            <a:ext cx="67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24C4D7-84F3-4ADA-BE9C-6C0A0B0701AC}"/>
              </a:ext>
            </a:extLst>
          </p:cNvPr>
          <p:cNvSpPr/>
          <p:nvPr userDrawn="1"/>
        </p:nvSpPr>
        <p:spPr>
          <a:xfrm>
            <a:off x="6731999" y="824707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Дата 16">
            <a:extLst>
              <a:ext uri="{FF2B5EF4-FFF2-40B4-BE49-F238E27FC236}">
                <a16:creationId xmlns:a16="http://schemas.microsoft.com/office/drawing/2014/main" id="{9C634778-AD2B-4676-A89E-389FFC36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56A28-6F0A-4942-BECB-25F1AA783060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8BD11A98-F55E-45EC-84E7-31908318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10AC2772-2998-45E7-BDBF-E4E6CFB0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C74B8A-5C45-5A4B-8027-765D2D6C52DC}"/>
              </a:ext>
            </a:extLst>
          </p:cNvPr>
          <p:cNvSpPr/>
          <p:nvPr userDrawn="1"/>
        </p:nvSpPr>
        <p:spPr>
          <a:xfrm>
            <a:off x="10442422" y="47198"/>
            <a:ext cx="16918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82195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179193-09FF-48C8-9E2D-CE452C526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642" t="17640" r="18664" b="17640"/>
          <a:stretch/>
        </p:blipFill>
        <p:spPr>
          <a:xfrm>
            <a:off x="-13052" y="-6150"/>
            <a:ext cx="1220505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D7AB0-4DD4-4401-AD72-B2296FD9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23464-9225-471B-A6C7-02002B2D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E905E-66C5-4153-8A3A-92B66A44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EE8D0-8AE2-574C-85D4-67AF55B84E1A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F0B4D-F802-40B6-AD73-51F813C2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2A431-2B68-4951-8F39-19EF07AC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41CD53-0893-46B3-93F1-D74DC9B46064}"/>
              </a:ext>
            </a:extLst>
          </p:cNvPr>
          <p:cNvSpPr/>
          <p:nvPr userDrawn="1"/>
        </p:nvSpPr>
        <p:spPr>
          <a:xfrm>
            <a:off x="0" y="4583313"/>
            <a:ext cx="67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0C3A7633-36AE-4C2F-A5D0-452CCA100B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7"/>
          <a:stretch/>
        </p:blipFill>
        <p:spPr bwMode="auto">
          <a:xfrm>
            <a:off x="9523398" y="3794210"/>
            <a:ext cx="858683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0C5392-DBBD-4957-8481-09EEFC2DE205}"/>
              </a:ext>
            </a:extLst>
          </p:cNvPr>
          <p:cNvSpPr/>
          <p:nvPr userDrawn="1"/>
        </p:nvSpPr>
        <p:spPr>
          <a:xfrm>
            <a:off x="6731999" y="4583313"/>
            <a:ext cx="3204000" cy="3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023225-336B-4B46-81E0-44E18939EF8F}"/>
              </a:ext>
            </a:extLst>
          </p:cNvPr>
          <p:cNvSpPr/>
          <p:nvPr userDrawn="1"/>
        </p:nvSpPr>
        <p:spPr>
          <a:xfrm>
            <a:off x="10409686" y="3794210"/>
            <a:ext cx="1691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3011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F04E6D-864E-48DB-BECA-34C30E0AC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5066" r="-39657" b="27881"/>
          <a:stretch/>
        </p:blipFill>
        <p:spPr>
          <a:xfrm>
            <a:off x="-13052" y="812402"/>
            <a:ext cx="12205052" cy="604559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DA56164-1866-47C0-939D-20FF23EAF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945011"/>
            <a:ext cx="5600700" cy="52319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62CC38-0ED1-46E5-A4D9-ED16DFF7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945011"/>
            <a:ext cx="5600700" cy="52319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B689D-9C1E-42FE-A566-56652337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4B8FF-A905-7C4B-8150-3A86B2D39B0D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891050-3047-4A41-A890-4C4EB72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9CBBD2-9690-4324-97CD-63894EF9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pic>
        <p:nvPicPr>
          <p:cNvPr id="11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7C2CFFA4-4B7C-42D1-9F55-FC9D2DF61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01" y="35604"/>
            <a:ext cx="2519398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8A217DC-3D75-49C2-87AE-ED315E7B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9448800" cy="82510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0A6C9EF-5159-41B0-B2DB-E7AACBAABEB0}"/>
              </a:ext>
            </a:extLst>
          </p:cNvPr>
          <p:cNvSpPr/>
          <p:nvPr userDrawn="1"/>
        </p:nvSpPr>
        <p:spPr>
          <a:xfrm>
            <a:off x="0" y="824707"/>
            <a:ext cx="67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CDB3CF-A227-452B-919F-9BE9CCBE7151}"/>
              </a:ext>
            </a:extLst>
          </p:cNvPr>
          <p:cNvSpPr/>
          <p:nvPr userDrawn="1"/>
        </p:nvSpPr>
        <p:spPr>
          <a:xfrm>
            <a:off x="6731999" y="824707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256202-FACF-934D-83AB-10F0D18A78ED}"/>
              </a:ext>
            </a:extLst>
          </p:cNvPr>
          <p:cNvSpPr/>
          <p:nvPr userDrawn="1"/>
        </p:nvSpPr>
        <p:spPr>
          <a:xfrm>
            <a:off x="10442422" y="47198"/>
            <a:ext cx="16918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51671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67A84C-8955-4CCC-B024-E3CD7399E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5066" r="-39657" b="27881"/>
          <a:stretch/>
        </p:blipFill>
        <p:spPr>
          <a:xfrm>
            <a:off x="-13052" y="812402"/>
            <a:ext cx="12205052" cy="604559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62BA452-CA51-48FB-AA2A-50B8751D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575" y="949211"/>
            <a:ext cx="5760000" cy="823912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FB4BE-4798-4E32-8886-48E192D50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575" y="1906942"/>
            <a:ext cx="5760000" cy="45314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4D1CA3-5CCF-4A86-9DBF-8863691D7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061" y="949211"/>
            <a:ext cx="5760000" cy="823912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24362C-F8DD-4F1E-B437-7A83DA9D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062" y="1906942"/>
            <a:ext cx="5759999" cy="45314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126768-9778-4347-B6EF-7E3A6089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0424C-33E1-1142-8BDD-7D93808FBECB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D048E3-CD59-4A57-9887-971A47FA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6E6DC7-27EA-4A2E-814E-838FE6A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pic>
        <p:nvPicPr>
          <p:cNvPr id="12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EFBDB0CD-9A42-4FAC-A1DF-23EE1A474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01" y="35604"/>
            <a:ext cx="2519398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A5560E6-3D9E-4BA7-B3C0-83AB15DF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9448800" cy="82510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17C964-93CD-4D80-94E3-4E0373433E08}"/>
              </a:ext>
            </a:extLst>
          </p:cNvPr>
          <p:cNvSpPr/>
          <p:nvPr userDrawn="1"/>
        </p:nvSpPr>
        <p:spPr>
          <a:xfrm>
            <a:off x="0" y="824707"/>
            <a:ext cx="67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2ED400-3E1B-4B12-B496-7420600887C9}"/>
              </a:ext>
            </a:extLst>
          </p:cNvPr>
          <p:cNvSpPr/>
          <p:nvPr userDrawn="1"/>
        </p:nvSpPr>
        <p:spPr>
          <a:xfrm>
            <a:off x="6731999" y="824707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27404D-919D-0143-8B9A-80772D57D20C}"/>
              </a:ext>
            </a:extLst>
          </p:cNvPr>
          <p:cNvSpPr/>
          <p:nvPr userDrawn="1"/>
        </p:nvSpPr>
        <p:spPr>
          <a:xfrm>
            <a:off x="10442422" y="47198"/>
            <a:ext cx="16918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53736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C04C8951-B214-4704-BF65-10511B2D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A1E3C-3B40-834E-B072-0A4A8258110B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7BA562-4085-48B5-979A-318D97A0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B769D-4108-4FF8-94AC-83D1020C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pic>
        <p:nvPicPr>
          <p:cNvPr id="8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089E6491-F601-4F10-88A5-EC0F7145B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01" y="35604"/>
            <a:ext cx="2519398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67E47F1-19CE-40CF-BF37-51B932B9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9448800" cy="82510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C24FF7-DCB7-413D-80CA-972E48A7282C}"/>
              </a:ext>
            </a:extLst>
          </p:cNvPr>
          <p:cNvSpPr/>
          <p:nvPr userDrawn="1"/>
        </p:nvSpPr>
        <p:spPr>
          <a:xfrm>
            <a:off x="0" y="824707"/>
            <a:ext cx="67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64E842-3481-472F-8EED-A96DE07C6094}"/>
              </a:ext>
            </a:extLst>
          </p:cNvPr>
          <p:cNvSpPr/>
          <p:nvPr userDrawn="1"/>
        </p:nvSpPr>
        <p:spPr>
          <a:xfrm>
            <a:off x="6731999" y="824707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5D601E-0844-4209-AAF9-82C77E2FA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5066" r="-39657" b="27881"/>
          <a:stretch/>
        </p:blipFill>
        <p:spPr>
          <a:xfrm>
            <a:off x="-13052" y="812402"/>
            <a:ext cx="12205052" cy="604559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5EABE4-44FC-1B46-A82E-549E6BBE9DB2}"/>
              </a:ext>
            </a:extLst>
          </p:cNvPr>
          <p:cNvSpPr/>
          <p:nvPr userDrawn="1"/>
        </p:nvSpPr>
        <p:spPr>
          <a:xfrm>
            <a:off x="10442422" y="47198"/>
            <a:ext cx="16918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5300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D8C39-706B-4C36-AC27-0A910724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A31D8-7A4B-C148-AF14-713454162B4A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37E213-19C0-4F67-BCCF-0AE37F0A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363EB3-54AA-46B5-BFB9-CF1EFA1F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B65BD-BB32-4499-8CF0-63D5A3D37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887" t="-2966" r="-3126" b="4783"/>
          <a:stretch/>
        </p:blipFill>
        <p:spPr>
          <a:xfrm>
            <a:off x="-13052" y="0"/>
            <a:ext cx="12205052" cy="6857999"/>
          </a:xfrm>
          <a:prstGeom prst="rect">
            <a:avLst/>
          </a:prstGeom>
        </p:spPr>
      </p:pic>
      <p:pic>
        <p:nvPicPr>
          <p:cNvPr id="6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628BC23D-CD8D-472B-8CA1-BE2595E781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1" y="35604"/>
            <a:ext cx="2519398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0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C806B7-E285-4336-B881-BED13BFDF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155" t="-12664" r="52544" b="38875"/>
          <a:stretch/>
        </p:blipFill>
        <p:spPr>
          <a:xfrm>
            <a:off x="-13052" y="812006"/>
            <a:ext cx="12205052" cy="6028545"/>
          </a:xfrm>
          <a:prstGeom prst="rect">
            <a:avLst/>
          </a:prstGeom>
        </p:spPr>
      </p:pic>
      <p:pic>
        <p:nvPicPr>
          <p:cNvPr id="1026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EB1102B0-9B00-45A5-90DE-9E686E797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3"/>
          <a:stretch/>
        </p:blipFill>
        <p:spPr bwMode="auto">
          <a:xfrm>
            <a:off x="8294179" y="17448"/>
            <a:ext cx="906323" cy="8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7192C-74F3-44B1-B6E0-B880A7F0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19973" cy="848007"/>
          </a:xfrm>
          <a:solidFill>
            <a:schemeClr val="bg2"/>
          </a:solidFill>
        </p:spPr>
        <p:txBody>
          <a:bodyPr anchor="b"/>
          <a:lstStyle>
            <a:lvl1pPr algn="ctr">
              <a:defRPr sz="320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38953-7899-46B2-A2A7-999B62A22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5" y="812007"/>
            <a:ext cx="4772025" cy="6045993"/>
          </a:xfrm>
          <a:solidFill>
            <a:schemeClr val="tx1">
              <a:alpha val="1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F17C0-0070-4072-BE8D-A575102F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480572"/>
            <a:ext cx="2743200" cy="365125"/>
          </a:xfrm>
        </p:spPr>
        <p:txBody>
          <a:bodyPr/>
          <a:lstStyle/>
          <a:p>
            <a:pPr>
              <a:defRPr/>
            </a:pPr>
            <a:fld id="{9E8E17F2-093F-DD41-AEC9-9CCE12A0F6C9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85A84E3-F2D1-4315-A800-F2458C3F8D2C}"/>
              </a:ext>
            </a:extLst>
          </p:cNvPr>
          <p:cNvGrpSpPr/>
          <p:nvPr userDrawn="1"/>
        </p:nvGrpSpPr>
        <p:grpSpPr>
          <a:xfrm>
            <a:off x="1" y="812007"/>
            <a:ext cx="12192000" cy="36000"/>
            <a:chOff x="0" y="824707"/>
            <a:chExt cx="9468000" cy="72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097EAC1-44AE-4689-AB30-5724F5521FDA}"/>
                </a:ext>
              </a:extLst>
            </p:cNvPr>
            <p:cNvSpPr/>
            <p:nvPr userDrawn="1"/>
          </p:nvSpPr>
          <p:spPr>
            <a:xfrm>
              <a:off x="0" y="824707"/>
              <a:ext cx="6732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A01C561-A42D-45B3-A870-A79B2641F3EB}"/>
                </a:ext>
              </a:extLst>
            </p:cNvPr>
            <p:cNvSpPr/>
            <p:nvPr userDrawn="1"/>
          </p:nvSpPr>
          <p:spPr>
            <a:xfrm>
              <a:off x="6732000" y="824707"/>
              <a:ext cx="2736000" cy="72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3DD65-A3DE-4DA9-9CF9-26889AB6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48008"/>
            <a:ext cx="7419975" cy="558684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7192C-6970-4172-AEAD-85FBDE86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66F7E-9151-4C72-81F8-9E5BDC74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 dirty="0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2356C8-4BA8-E642-923B-FB8772848760}"/>
              </a:ext>
            </a:extLst>
          </p:cNvPr>
          <p:cNvSpPr/>
          <p:nvPr userDrawn="1"/>
        </p:nvSpPr>
        <p:spPr>
          <a:xfrm>
            <a:off x="9200502" y="-9494"/>
            <a:ext cx="20379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61514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3CB04F-CBF9-4A90-995C-D1BF705EE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8" t="-536" r="-36" b="41087"/>
          <a:stretch/>
        </p:blipFill>
        <p:spPr>
          <a:xfrm rot="5400000">
            <a:off x="-1183594" y="2019983"/>
            <a:ext cx="6009994" cy="3666042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F84B15-B1D5-493C-88BC-EDEA60ED6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97300" y="987425"/>
            <a:ext cx="8293100" cy="5299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F14CC9-4239-4EA5-BCCE-BE14D2BB5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1617" y="848007"/>
            <a:ext cx="3523164" cy="563859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A5346-52A3-4921-809B-F5511C36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8EFA9-DD09-6F41-BBDC-04C621A2AF03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3AA01-03EE-480D-B952-75C36C15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D3330-AE0B-4558-A101-6D3CAD0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pic>
        <p:nvPicPr>
          <p:cNvPr id="8" name="Picture 2" descr="Ð¤Ð¾Ð½Ð´ Ð¼ÐµÐ´Ð¸ÑÐ¸Ð½ÑÐºÐ¾Ð³Ð¾ ÑÑÑÐ°ÑÐ¾Ð²Ð°Ð½Ð¸Ñ">
            <a:extLst>
              <a:ext uri="{FF2B5EF4-FFF2-40B4-BE49-F238E27FC236}">
                <a16:creationId xmlns:a16="http://schemas.microsoft.com/office/drawing/2014/main" id="{5CF75948-FC51-42FB-9911-6A06F460FF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2"/>
          <a:stretch/>
        </p:blipFill>
        <p:spPr bwMode="auto">
          <a:xfrm>
            <a:off x="25401" y="30148"/>
            <a:ext cx="823686" cy="8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04EE1C-725F-4910-B1FE-A56DB3371DB7}"/>
              </a:ext>
            </a:extLst>
          </p:cNvPr>
          <p:cNvSpPr txBox="1">
            <a:spLocks/>
          </p:cNvSpPr>
          <p:nvPr userDrawn="1"/>
        </p:nvSpPr>
        <p:spPr>
          <a:xfrm>
            <a:off x="3522658" y="0"/>
            <a:ext cx="8669342" cy="84800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8655A7-E5FC-47F2-B6B9-D6DD78BCF076}"/>
              </a:ext>
            </a:extLst>
          </p:cNvPr>
          <p:cNvSpPr/>
          <p:nvPr userDrawn="1"/>
        </p:nvSpPr>
        <p:spPr>
          <a:xfrm>
            <a:off x="3522658" y="812007"/>
            <a:ext cx="8668837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5DD3C5-BF10-4C4C-8686-69A79EB785B3}"/>
              </a:ext>
            </a:extLst>
          </p:cNvPr>
          <p:cNvSpPr/>
          <p:nvPr userDrawn="1"/>
        </p:nvSpPr>
        <p:spPr>
          <a:xfrm>
            <a:off x="0" y="812007"/>
            <a:ext cx="3523163" cy="36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D36F7F-2604-A04B-B626-F81FD227B595}"/>
              </a:ext>
            </a:extLst>
          </p:cNvPr>
          <p:cNvSpPr/>
          <p:nvPr userDrawn="1"/>
        </p:nvSpPr>
        <p:spPr>
          <a:xfrm>
            <a:off x="941246" y="-9495"/>
            <a:ext cx="20379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</a:t>
            </a:r>
          </a:p>
          <a:p>
            <a:pPr marL="0" lvl="2" algn="l">
              <a:defRPr/>
            </a:pPr>
            <a:r>
              <a:rPr lang="ru-RU" sz="1200" b="1" cap="all" dirty="0">
                <a:solidFill>
                  <a:srgbClr val="6F8B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04763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FFDEE-C434-4322-B6E4-5A44B71B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85"/>
            <a:ext cx="10515600" cy="825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3623D-7001-4C25-A768-A39B58A9A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0700"/>
            <a:ext cx="10515600" cy="50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56573-F587-4A73-8F22-738AF1C33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86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6FDE9-C342-D948-A963-9BA2FB524620}" type="datetime1">
              <a:rPr lang="ru-RU" smtClean="0">
                <a:solidFill>
                  <a:srgbClr val="212121">
                    <a:tint val="75000"/>
                  </a:srgbClr>
                </a:solidFill>
              </a:rPr>
              <a:t>03.11.2020</a:t>
            </a:fld>
            <a:endParaRPr lang="ru-RU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61F34-260E-4801-93CF-A9703DD9B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86724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2A079-9F85-4DF1-B859-421F66734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6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‹#›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93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F54985-5EA1-437C-8206-D1D84E0C98AC}"/>
              </a:ext>
            </a:extLst>
          </p:cNvPr>
          <p:cNvSpPr/>
          <p:nvPr/>
        </p:nvSpPr>
        <p:spPr>
          <a:xfrm>
            <a:off x="6251577" y="3744788"/>
            <a:ext cx="4633119" cy="7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ru-RU" sz="1463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D05351-A6A4-4300-903F-AA6DF3D94D8A}"/>
              </a:ext>
            </a:extLst>
          </p:cNvPr>
          <p:cNvSpPr/>
          <p:nvPr/>
        </p:nvSpPr>
        <p:spPr>
          <a:xfrm>
            <a:off x="4543824" y="3744788"/>
            <a:ext cx="1707753" cy="748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ru-RU" sz="1463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09B89DC7-6C23-EC49-8638-A6D55CBFAD19}"/>
              </a:ext>
            </a:extLst>
          </p:cNvPr>
          <p:cNvSpPr/>
          <p:nvPr/>
        </p:nvSpPr>
        <p:spPr>
          <a:xfrm>
            <a:off x="4179449" y="2691719"/>
            <a:ext cx="7580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800" b="1" dirty="0">
                <a:solidFill>
                  <a:srgbClr val="224265"/>
                </a:solidFill>
                <a:latin typeface="Arial Narrow" panose="020B0606020202030204" pitchFamily="34" charset="0"/>
              </a:rPr>
              <a:t>Пакеты</a:t>
            </a:r>
            <a:r>
              <a:rPr lang="en-US" sz="4800" b="1" dirty="0">
                <a:solidFill>
                  <a:srgbClr val="224265"/>
                </a:solidFill>
                <a:latin typeface="Arial Narrow" panose="020B0606020202030204" pitchFamily="34" charset="0"/>
              </a:rPr>
              <a:t> </a:t>
            </a:r>
            <a:r>
              <a:rPr lang="ru-RU" sz="6000" b="1" dirty="0">
                <a:solidFill>
                  <a:srgbClr val="224265"/>
                </a:solidFill>
                <a:latin typeface="Arial Narrow" panose="020B0606020202030204" pitchFamily="34" charset="0"/>
              </a:rPr>
              <a:t>ГОБМП</a:t>
            </a:r>
            <a:r>
              <a:rPr lang="ru-RU" sz="4800" b="1" dirty="0">
                <a:solidFill>
                  <a:srgbClr val="224265"/>
                </a:solidFill>
                <a:latin typeface="Arial Narrow" panose="020B0606020202030204" pitchFamily="34" charset="0"/>
              </a:rPr>
              <a:t> и </a:t>
            </a:r>
            <a:r>
              <a:rPr lang="ru-RU" sz="6000" b="1" dirty="0">
                <a:solidFill>
                  <a:srgbClr val="224265"/>
                </a:solidFill>
                <a:latin typeface="Arial Narrow" panose="020B0606020202030204" pitchFamily="34" charset="0"/>
              </a:rPr>
              <a:t>ОСМС</a:t>
            </a:r>
            <a:r>
              <a:rPr lang="ru-RU" sz="4800" b="1" dirty="0">
                <a:solidFill>
                  <a:srgbClr val="224265"/>
                </a:solidFill>
                <a:latin typeface="Arial Narrow" panose="020B0606020202030204" pitchFamily="34" charset="0"/>
              </a:rPr>
              <a:t> </a:t>
            </a:r>
            <a:endParaRPr lang="ru-RU" sz="4800" b="1" dirty="0">
              <a:solidFill>
                <a:srgbClr val="22426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C05FE9-7615-4F4E-805E-33CA12D8D7A2}"/>
              </a:ext>
            </a:extLst>
          </p:cNvPr>
          <p:cNvSpPr/>
          <p:nvPr/>
        </p:nvSpPr>
        <p:spPr>
          <a:xfrm>
            <a:off x="3411710" y="3763124"/>
            <a:ext cx="758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400" b="1" dirty="0">
                <a:solidFill>
                  <a:srgbClr val="234265"/>
                </a:solidFill>
                <a:latin typeface="Arial Narrow" panose="020B0606020202030204" pitchFamily="34" charset="0"/>
              </a:rPr>
              <a:t>Кодекс РК от 7 июля 2020 года</a:t>
            </a:r>
          </a:p>
          <a:p>
            <a:pPr lvl="0" algn="r">
              <a:defRPr/>
            </a:pPr>
            <a:r>
              <a:rPr lang="ru-RU" sz="2400" b="1" dirty="0">
                <a:solidFill>
                  <a:srgbClr val="234265"/>
                </a:solidFill>
                <a:latin typeface="Arial Narrow" panose="020B0606020202030204" pitchFamily="34" charset="0"/>
              </a:rPr>
              <a:t>«О здоровье народа и системе здравоохранения»</a:t>
            </a:r>
            <a:endParaRPr lang="ru-RU" sz="2400" b="1" dirty="0">
              <a:solidFill>
                <a:srgbClr val="23426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5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913" y="2673626"/>
            <a:ext cx="767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7325B"/>
                </a:solidFill>
                <a:latin typeface="Arial Narrow" panose="020B0606020202030204" pitchFamily="34" charset="0"/>
              </a:rPr>
              <a:t>БЛАГОДАРЮ ЗА ВНИМАНИЕ!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4D4D8A5D-EB8D-4669-A76E-499301034397}"/>
              </a:ext>
            </a:extLst>
          </p:cNvPr>
          <p:cNvSpPr txBox="1">
            <a:spLocks/>
          </p:cNvSpPr>
          <p:nvPr/>
        </p:nvSpPr>
        <p:spPr>
          <a:xfrm>
            <a:off x="9237317" y="6504252"/>
            <a:ext cx="30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b="1" kern="12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3002AE-D364-491E-9539-B6AF3CC83946}" type="slidenum">
              <a:rPr lang="ru-RU" sz="1200" b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latin typeface="Arial Narrow" panose="020B0606020202030204" pitchFamily="34" charset="0"/>
              </a:rPr>
              <a:pPr/>
              <a:t>10</a:t>
            </a:fld>
            <a:endParaRPr lang="ru-RU" sz="1200" b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2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A4B127F-5598-4D8C-A897-C1E4FAD37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21522"/>
          <a:stretch/>
        </p:blipFill>
        <p:spPr bwMode="auto">
          <a:xfrm>
            <a:off x="1297573" y="5208760"/>
            <a:ext cx="1205053" cy="1178999"/>
          </a:xfrm>
          <a:prstGeom prst="flowChartConnector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Блок-схема: узел 36">
            <a:extLst>
              <a:ext uri="{FF2B5EF4-FFF2-40B4-BE49-F238E27FC236}">
                <a16:creationId xmlns:a16="http://schemas.microsoft.com/office/drawing/2014/main" id="{84DAD979-5F68-4C24-8E44-AF371C7B0F4C}"/>
              </a:ext>
            </a:extLst>
          </p:cNvPr>
          <p:cNvSpPr/>
          <p:nvPr/>
        </p:nvSpPr>
        <p:spPr>
          <a:xfrm>
            <a:off x="1636760" y="5516178"/>
            <a:ext cx="542014" cy="569461"/>
          </a:xfrm>
          <a:prstGeom prst="flowChartConnector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8CDB84D-0299-4DEE-B206-C84D826EE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t="16071" r="20978" b="5935"/>
          <a:stretch/>
        </p:blipFill>
        <p:spPr bwMode="auto">
          <a:xfrm>
            <a:off x="2380705" y="3267835"/>
            <a:ext cx="1442702" cy="1393076"/>
          </a:xfrm>
          <a:prstGeom prst="flowChartConnector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EFC794B3-97A5-4883-8F93-6E17F7D89E3F}"/>
              </a:ext>
            </a:extLst>
          </p:cNvPr>
          <p:cNvSpPr/>
          <p:nvPr/>
        </p:nvSpPr>
        <p:spPr>
          <a:xfrm>
            <a:off x="2764516" y="3634920"/>
            <a:ext cx="685795" cy="675562"/>
          </a:xfrm>
          <a:prstGeom prst="flowChartConnector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874200D-A325-48A6-8F6E-CDA27FFBA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7795"/>
          <a:stretch/>
        </p:blipFill>
        <p:spPr bwMode="auto">
          <a:xfrm>
            <a:off x="3748042" y="1136285"/>
            <a:ext cx="1655528" cy="1607586"/>
          </a:xfrm>
          <a:prstGeom prst="flowChartConnector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20198992-DA5F-47F6-913B-9E1DD83749C7}"/>
              </a:ext>
            </a:extLst>
          </p:cNvPr>
          <p:cNvSpPr/>
          <p:nvPr/>
        </p:nvSpPr>
        <p:spPr>
          <a:xfrm>
            <a:off x="4232908" y="1558972"/>
            <a:ext cx="685795" cy="675562"/>
          </a:xfrm>
          <a:prstGeom prst="flowChartConnector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898250-7AA4-4117-B32E-EB58872B5968}"/>
              </a:ext>
            </a:extLst>
          </p:cNvPr>
          <p:cNvSpPr/>
          <p:nvPr/>
        </p:nvSpPr>
        <p:spPr>
          <a:xfrm>
            <a:off x="2685505" y="5265448"/>
            <a:ext cx="5575662" cy="120032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D42DC31-2817-473A-B517-A408F6AA2BCD}"/>
              </a:ext>
            </a:extLst>
          </p:cNvPr>
          <p:cNvSpPr/>
          <p:nvPr/>
        </p:nvSpPr>
        <p:spPr>
          <a:xfrm>
            <a:off x="4000501" y="3234910"/>
            <a:ext cx="5918220" cy="17235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FFDDD2-B3AE-4939-B992-8084EEF9AE7A}"/>
              </a:ext>
            </a:extLst>
          </p:cNvPr>
          <p:cNvSpPr/>
          <p:nvPr/>
        </p:nvSpPr>
        <p:spPr>
          <a:xfrm>
            <a:off x="5558241" y="1128093"/>
            <a:ext cx="6397534" cy="17235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62298-0C5A-47EE-8972-0168BE138E71}"/>
              </a:ext>
            </a:extLst>
          </p:cNvPr>
          <p:cNvSpPr txBox="1"/>
          <p:nvPr/>
        </p:nvSpPr>
        <p:spPr>
          <a:xfrm>
            <a:off x="5694313" y="1287495"/>
            <a:ext cx="62614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D3860"/>
                </a:solidFill>
                <a:latin typeface="Arial Narrow" panose="020B0606020202030204" pitchFamily="34" charset="0"/>
              </a:rPr>
              <a:t>ТРЕТИЧНЫЙ УРОВЕНЬ</a:t>
            </a:r>
          </a:p>
          <a:p>
            <a:r>
              <a:rPr lang="ru-RU" dirty="0">
                <a:solidFill>
                  <a:srgbClr val="0D3860"/>
                </a:solidFill>
                <a:latin typeface="Arial Narrow" panose="020B0606020202030204" pitchFamily="34" charset="0"/>
              </a:rPr>
              <a:t>медицинская помощь профильными специалистами с применением высокотехнологичных медицинских услуг, в амбулаторных, стационарозамещающих и стационарных условиях, </a:t>
            </a:r>
            <a:r>
              <a:rPr lang="ru-RU" sz="1600" i="1" dirty="0">
                <a:solidFill>
                  <a:srgbClr val="0D3860"/>
                </a:solidFill>
                <a:latin typeface="Arial Narrow" panose="020B0606020202030204" pitchFamily="34" charset="0"/>
              </a:rPr>
              <a:t>в том числе по направлению специалистов первичного и вторичного уровней</a:t>
            </a:r>
            <a:endParaRPr lang="ru-RU" i="1" dirty="0">
              <a:solidFill>
                <a:srgbClr val="0D38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D8FAF-D164-45BC-9C03-51FEA1627B53}"/>
              </a:ext>
            </a:extLst>
          </p:cNvPr>
          <p:cNvSpPr txBox="1"/>
          <p:nvPr/>
        </p:nvSpPr>
        <p:spPr>
          <a:xfrm>
            <a:off x="141514" y="230819"/>
            <a:ext cx="8732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УРОВНИ ОКАЗАНИЯ МЕДИЦИНСКОЙ ПОМОЩИ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DED37-EDA5-431E-9054-A2A5FEC8417C}"/>
              </a:ext>
            </a:extLst>
          </p:cNvPr>
          <p:cNvSpPr txBox="1"/>
          <p:nvPr/>
        </p:nvSpPr>
        <p:spPr>
          <a:xfrm>
            <a:off x="250338" y="1209451"/>
            <a:ext cx="3393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ТРЕХУРОВНЕВАЯ СИСТЕМА ОКАЗАНИЯ МЕДИЦИНСКОЙ ПОМОЩИ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6F0936-B5DF-4B39-B679-AFF764484A07}"/>
              </a:ext>
            </a:extLst>
          </p:cNvPr>
          <p:cNvSpPr txBox="1"/>
          <p:nvPr/>
        </p:nvSpPr>
        <p:spPr>
          <a:xfrm>
            <a:off x="2685505" y="5224927"/>
            <a:ext cx="5410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D3860"/>
                </a:solidFill>
                <a:latin typeface="Arial Narrow" panose="020B0606020202030204" pitchFamily="34" charset="0"/>
              </a:rPr>
              <a:t>ПЕРВИЧНЫЙ УРОВЕНЬ</a:t>
            </a:r>
          </a:p>
          <a:p>
            <a:r>
              <a:rPr lang="ru-RU" dirty="0">
                <a:solidFill>
                  <a:srgbClr val="0D3860"/>
                </a:solidFill>
                <a:latin typeface="Arial Narrow" panose="020B0606020202030204" pitchFamily="34" charset="0"/>
              </a:rPr>
              <a:t>медицинская помощь специалистами первичной медико-санитарной помощи в амбулаторных, стационарозамещающих условиях и на дому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A7EFF7-972B-458B-8A7D-2B329FC37312}"/>
              </a:ext>
            </a:extLst>
          </p:cNvPr>
          <p:cNvSpPr txBox="1"/>
          <p:nvPr/>
        </p:nvSpPr>
        <p:spPr>
          <a:xfrm>
            <a:off x="4112199" y="3372259"/>
            <a:ext cx="57745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D3860"/>
                </a:solidFill>
                <a:latin typeface="Arial Narrow" panose="020B0606020202030204" pitchFamily="34" charset="0"/>
              </a:rPr>
              <a:t>ВТОРИЧНЫЙ УРОВЕНЬ</a:t>
            </a:r>
          </a:p>
          <a:p>
            <a:r>
              <a:rPr lang="ru-RU" dirty="0">
                <a:solidFill>
                  <a:srgbClr val="0D3860"/>
                </a:solidFill>
                <a:latin typeface="Arial Narrow" panose="020B0606020202030204" pitchFamily="34" charset="0"/>
              </a:rPr>
              <a:t>медицинская помощь профильными специалистами в амбулаторных, стационарозамещающих и стационарных условиях, </a:t>
            </a:r>
            <a:r>
              <a:rPr lang="ru-RU" sz="1600" i="1" dirty="0">
                <a:solidFill>
                  <a:srgbClr val="0D3860"/>
                </a:solidFill>
                <a:latin typeface="Arial Narrow" panose="020B0606020202030204" pitchFamily="34" charset="0"/>
              </a:rPr>
              <a:t>в том числе по направлению специалистов, оказывающих медицинскую помощь на первичном уровне</a:t>
            </a:r>
            <a:endParaRPr lang="ru-RU" i="1" dirty="0">
              <a:solidFill>
                <a:srgbClr val="0D38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B48CF15E-BFD7-49CA-8FBF-3B160C077ED9}"/>
              </a:ext>
            </a:extLst>
          </p:cNvPr>
          <p:cNvSpPr/>
          <p:nvPr/>
        </p:nvSpPr>
        <p:spPr>
          <a:xfrm>
            <a:off x="1691093" y="5594983"/>
            <a:ext cx="418011" cy="397035"/>
          </a:xfrm>
          <a:prstGeom prst="flowChartConnector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Блок-схема: узел 37">
            <a:extLst>
              <a:ext uri="{FF2B5EF4-FFF2-40B4-BE49-F238E27FC236}">
                <a16:creationId xmlns:a16="http://schemas.microsoft.com/office/drawing/2014/main" id="{C402FDC6-7189-4633-9FD8-F5D322B8967C}"/>
              </a:ext>
            </a:extLst>
          </p:cNvPr>
          <p:cNvSpPr/>
          <p:nvPr/>
        </p:nvSpPr>
        <p:spPr>
          <a:xfrm>
            <a:off x="2854051" y="3728483"/>
            <a:ext cx="496010" cy="488437"/>
          </a:xfrm>
          <a:prstGeom prst="flowChartConnector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Блок-схема: узел 38">
            <a:extLst>
              <a:ext uri="{FF2B5EF4-FFF2-40B4-BE49-F238E27FC236}">
                <a16:creationId xmlns:a16="http://schemas.microsoft.com/office/drawing/2014/main" id="{CD8C8875-ACF8-4294-8BA2-8549DDFF81C9}"/>
              </a:ext>
            </a:extLst>
          </p:cNvPr>
          <p:cNvSpPr/>
          <p:nvPr/>
        </p:nvSpPr>
        <p:spPr>
          <a:xfrm>
            <a:off x="4319091" y="1646459"/>
            <a:ext cx="496010" cy="488437"/>
          </a:xfrm>
          <a:prstGeom prst="flowChartConnector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10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5A82D1-4D2E-4626-9BA2-4CB5FC52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3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4D070-CAD0-4F31-91CA-D29EF8618796}"/>
              </a:ext>
            </a:extLst>
          </p:cNvPr>
          <p:cNvSpPr txBox="1"/>
          <p:nvPr/>
        </p:nvSpPr>
        <p:spPr>
          <a:xfrm>
            <a:off x="130628" y="235131"/>
            <a:ext cx="8395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ПЛАТЕЛЬЩИКИ В СИСТЕМЕ ОСМС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9CDA7-47BB-4C04-8180-2E722374EC3D}"/>
              </a:ext>
            </a:extLst>
          </p:cNvPr>
          <p:cNvSpPr txBox="1"/>
          <p:nvPr/>
        </p:nvSpPr>
        <p:spPr>
          <a:xfrm>
            <a:off x="3796935" y="3530721"/>
            <a:ext cx="81425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государство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работники</a:t>
            </a:r>
            <a:r>
              <a:rPr lang="ru-RU" dirty="0">
                <a:solidFill>
                  <a:srgbClr val="0D3860"/>
                </a:solidFill>
                <a:latin typeface="Arial Narrow"/>
              </a:rPr>
              <a:t>, </a:t>
            </a:r>
            <a:r>
              <a:rPr lang="ru-RU" sz="1600" i="1" dirty="0">
                <a:solidFill>
                  <a:srgbClr val="0D3860"/>
                </a:solidFill>
                <a:latin typeface="Arial Narrow"/>
              </a:rPr>
              <a:t>за исключением военнослужащих, сотрудников правоохранительных, специальных государственных органов</a:t>
            </a:r>
            <a:endParaRPr lang="ru-RU" i="1" dirty="0">
              <a:solidFill>
                <a:srgbClr val="0D3860"/>
              </a:solidFill>
              <a:latin typeface="Arial Narrow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индивидуальные предприниматели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лица, занимающиеся частной практикой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физические лица</a:t>
            </a:r>
            <a:r>
              <a:rPr lang="ru-RU" dirty="0">
                <a:solidFill>
                  <a:srgbClr val="0D3860"/>
                </a:solidFill>
                <a:latin typeface="Arial Narrow"/>
              </a:rPr>
              <a:t>, получающие доходы </a:t>
            </a:r>
            <a:r>
              <a:rPr lang="ru-RU" b="1" i="1" dirty="0">
                <a:solidFill>
                  <a:srgbClr val="0D3860"/>
                </a:solidFill>
                <a:latin typeface="Arial Narrow"/>
              </a:rPr>
              <a:t>по договорам гражданско-правового характера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самостоятельные плательщики</a:t>
            </a:r>
            <a:r>
              <a:rPr lang="ru-RU" dirty="0">
                <a:solidFill>
                  <a:srgbClr val="0D3860"/>
                </a:solidFill>
                <a:latin typeface="Arial Narrow"/>
              </a:rPr>
              <a:t>, в том числе граждане, выехавшие за пределы РК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D3860"/>
                </a:solidFill>
                <a:latin typeface="Arial Narrow"/>
              </a:rPr>
              <a:t>физические лица</a:t>
            </a:r>
            <a:r>
              <a:rPr lang="ru-RU" dirty="0">
                <a:solidFill>
                  <a:srgbClr val="0D3860"/>
                </a:solidFill>
                <a:latin typeface="Arial Narrow"/>
              </a:rPr>
              <a:t>, являющиеся </a:t>
            </a:r>
            <a:r>
              <a:rPr lang="ru-RU" b="1" i="1" dirty="0">
                <a:solidFill>
                  <a:srgbClr val="0D3860"/>
                </a:solidFill>
                <a:latin typeface="Arial Narrow"/>
              </a:rPr>
              <a:t>плательщиками единого совокупного платежа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D6A16C-5AED-46FD-A9DC-69BF354D0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9294" r="5003" b="10071"/>
          <a:stretch/>
        </p:blipFill>
        <p:spPr bwMode="auto">
          <a:xfrm>
            <a:off x="295325" y="1020103"/>
            <a:ext cx="2895914" cy="2829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FE890-B621-43AF-BE16-9AE067DCD6CE}"/>
              </a:ext>
            </a:extLst>
          </p:cNvPr>
          <p:cNvSpPr txBox="1"/>
          <p:nvPr/>
        </p:nvSpPr>
        <p:spPr>
          <a:xfrm>
            <a:off x="3592285" y="1618215"/>
            <a:ext cx="7228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D3860"/>
                </a:solidFill>
                <a:latin typeface="Arial Narrow"/>
              </a:rPr>
              <a:t>работодатели</a:t>
            </a:r>
            <a:r>
              <a:rPr lang="ru-RU" sz="1800" dirty="0">
                <a:solidFill>
                  <a:srgbClr val="0D3860"/>
                </a:solidFill>
                <a:latin typeface="Arial Narrow"/>
              </a:rPr>
              <a:t>, включая иностранные юридические лица, осуществляющие деятельность в РК через постоянное учреждение, а также филиалы, представительства иностранных юридических лиц, исчисляющие (удерживающие) и перечисляющие отчисления и взносы в фонд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71BA0-C092-481C-AC36-9647C8196296}"/>
              </a:ext>
            </a:extLst>
          </p:cNvPr>
          <p:cNvSpPr txBox="1"/>
          <p:nvPr/>
        </p:nvSpPr>
        <p:spPr>
          <a:xfrm>
            <a:off x="3265713" y="1105271"/>
            <a:ext cx="3533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D3860"/>
                </a:solidFill>
                <a:latin typeface="Arial Narrow"/>
              </a:rPr>
              <a:t>кто платит ОТЧИСЛЕНИЯ</a:t>
            </a:r>
            <a:endParaRPr lang="ru-RU" sz="24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59FAA-8508-42EC-B325-69A9A34E34BD}"/>
              </a:ext>
            </a:extLst>
          </p:cNvPr>
          <p:cNvSpPr txBox="1"/>
          <p:nvPr/>
        </p:nvSpPr>
        <p:spPr>
          <a:xfrm>
            <a:off x="3265713" y="3069056"/>
            <a:ext cx="3999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u="sng">
                <a:solidFill>
                  <a:srgbClr val="0D3860"/>
                </a:solidFill>
                <a:latin typeface="Arial Narrow"/>
              </a:defRPr>
            </a:lvl1pPr>
          </a:lstStyle>
          <a:p>
            <a:r>
              <a:rPr lang="ru-RU" dirty="0"/>
              <a:t>кто платит ВЗНОСЫ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438B9-7F4F-420F-8BC7-710864530843}"/>
              </a:ext>
            </a:extLst>
          </p:cNvPr>
          <p:cNvSpPr txBox="1"/>
          <p:nvPr/>
        </p:nvSpPr>
        <p:spPr>
          <a:xfrm>
            <a:off x="434661" y="4423089"/>
            <a:ext cx="28959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D3860"/>
                </a:solidFill>
                <a:latin typeface="Arial Narrow"/>
              </a:rPr>
              <a:t>Иностранцы и лица без гражданства не являются плательщиками взносов,</a:t>
            </a:r>
            <a:br>
              <a:rPr lang="ru-RU" sz="1400" i="1" dirty="0">
                <a:solidFill>
                  <a:srgbClr val="0D3860"/>
                </a:solidFill>
                <a:latin typeface="Arial Narrow"/>
              </a:rPr>
            </a:br>
            <a:r>
              <a:rPr lang="ru-RU" sz="1400" i="1" dirty="0">
                <a:solidFill>
                  <a:srgbClr val="0D3860"/>
                </a:solidFill>
                <a:latin typeface="Arial Narrow"/>
              </a:rPr>
              <a:t>за исключением лиц, постоянно проживающих на территории РК и </a:t>
            </a:r>
            <a:r>
              <a:rPr lang="ru-RU" sz="1400" i="1" dirty="0" err="1">
                <a:solidFill>
                  <a:srgbClr val="0D3860"/>
                </a:solidFill>
                <a:latin typeface="Arial Narrow"/>
              </a:rPr>
              <a:t>кандасов</a:t>
            </a:r>
            <a:r>
              <a:rPr lang="ru-RU" sz="1400" i="1" dirty="0">
                <a:solidFill>
                  <a:srgbClr val="0D3860"/>
                </a:solidFill>
                <a:latin typeface="Arial Narrow"/>
              </a:rPr>
              <a:t>, если иное не предусмотрено международными договорами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B508D8-6B88-4046-A77A-F5A9FB65EDEE}"/>
              </a:ext>
            </a:extLst>
          </p:cNvPr>
          <p:cNvSpPr/>
          <p:nvPr/>
        </p:nvSpPr>
        <p:spPr>
          <a:xfrm>
            <a:off x="435429" y="4406534"/>
            <a:ext cx="2895146" cy="16787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3D665F9-8FFC-440F-BB7A-324FD07B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9" y="4447966"/>
            <a:ext cx="1577018" cy="15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18D812D-C972-42DD-89B0-82EC25404DA4}"/>
              </a:ext>
            </a:extLst>
          </p:cNvPr>
          <p:cNvCxnSpPr>
            <a:cxnSpLocks/>
          </p:cNvCxnSpPr>
          <p:nvPr/>
        </p:nvCxnSpPr>
        <p:spPr>
          <a:xfrm>
            <a:off x="3440005" y="3069056"/>
            <a:ext cx="5688742" cy="0"/>
          </a:xfrm>
          <a:prstGeom prst="line">
            <a:avLst/>
          </a:prstGeom>
          <a:ln w="28575" cap="flat" cmpd="sng" algn="ctr">
            <a:solidFill>
              <a:srgbClr val="C1CD9F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4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4A279C-2332-4B78-A597-5589257E3C78}"/>
              </a:ext>
            </a:extLst>
          </p:cNvPr>
          <p:cNvSpPr/>
          <p:nvPr/>
        </p:nvSpPr>
        <p:spPr>
          <a:xfrm>
            <a:off x="2969623" y="1508989"/>
            <a:ext cx="4380411" cy="4818875"/>
          </a:xfrm>
          <a:prstGeom prst="rect">
            <a:avLst/>
          </a:prstGeom>
          <a:solidFill>
            <a:srgbClr val="F7FAF0"/>
          </a:solidFill>
          <a:ln w="9525" cap="flat" cmpd="sng" algn="ctr">
            <a:solidFill>
              <a:srgbClr val="50651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58571A0-2914-43DF-9432-CFE6B3B0A48C}"/>
              </a:ext>
            </a:extLst>
          </p:cNvPr>
          <p:cNvSpPr/>
          <p:nvPr/>
        </p:nvSpPr>
        <p:spPr>
          <a:xfrm>
            <a:off x="7433853" y="1508988"/>
            <a:ext cx="4380411" cy="4818875"/>
          </a:xfrm>
          <a:prstGeom prst="rect">
            <a:avLst/>
          </a:prstGeom>
          <a:solidFill>
            <a:srgbClr val="E8F2FC"/>
          </a:solidFill>
          <a:ln w="9525" cap="flat" cmpd="sng" algn="ctr">
            <a:solidFill>
              <a:srgbClr val="0D38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551239-5BCD-4E21-8C50-E33B2B7C6C0F}"/>
              </a:ext>
            </a:extLst>
          </p:cNvPr>
          <p:cNvSpPr/>
          <p:nvPr/>
        </p:nvSpPr>
        <p:spPr>
          <a:xfrm>
            <a:off x="7593874" y="1016935"/>
            <a:ext cx="1254035" cy="492054"/>
          </a:xfrm>
          <a:prstGeom prst="rect">
            <a:avLst/>
          </a:prstGeom>
          <a:solidFill>
            <a:srgbClr val="C0DCF6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C24C5AE-7E6E-4ED0-BAC1-A6314BF50719}"/>
              </a:ext>
            </a:extLst>
          </p:cNvPr>
          <p:cNvSpPr/>
          <p:nvPr/>
        </p:nvSpPr>
        <p:spPr>
          <a:xfrm>
            <a:off x="3162299" y="1016934"/>
            <a:ext cx="1453244" cy="49205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2F4FDD-68C9-446B-9AD2-D9A1F8F3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4995" y="9779901"/>
            <a:ext cx="2743200" cy="365125"/>
          </a:xfrm>
        </p:spPr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4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418E3-B2FD-4520-BD82-59CF76CB50E8}"/>
              </a:ext>
            </a:extLst>
          </p:cNvPr>
          <p:cNvSpPr txBox="1"/>
          <p:nvPr/>
        </p:nvSpPr>
        <p:spPr>
          <a:xfrm>
            <a:off x="228599" y="189802"/>
            <a:ext cx="7896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ПОЛУЧАТЕЛИ МЕДИЦИНСКИХ УСЛУГ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D8B8B-1558-4092-8B81-B373FC420076}"/>
              </a:ext>
            </a:extLst>
          </p:cNvPr>
          <p:cNvSpPr txBox="1"/>
          <p:nvPr/>
        </p:nvSpPr>
        <p:spPr>
          <a:xfrm>
            <a:off x="3162299" y="1016934"/>
            <a:ext cx="2449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06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ГОБМП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DCE19-78E4-4412-96D3-25D17F5FCE72}"/>
              </a:ext>
            </a:extLst>
          </p:cNvPr>
          <p:cNvSpPr txBox="1"/>
          <p:nvPr/>
        </p:nvSpPr>
        <p:spPr>
          <a:xfrm>
            <a:off x="7542710" y="1034217"/>
            <a:ext cx="2449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A3547-CB54-4020-BD24-3330C215E73F}"/>
              </a:ext>
            </a:extLst>
          </p:cNvPr>
          <p:cNvSpPr txBox="1"/>
          <p:nvPr/>
        </p:nvSpPr>
        <p:spPr>
          <a:xfrm>
            <a:off x="3116582" y="1844066"/>
            <a:ext cx="392239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Полный пакет </a:t>
            </a:r>
            <a:r>
              <a:rPr lang="ru-RU" sz="1600" b="1" i="1" u="sng" dirty="0">
                <a:solidFill>
                  <a:srgbClr val="5065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ГОБМП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граждане РК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кандасы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оралманы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беженцы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иностранцы, постоянно  проживающие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территории РК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лица без гражданства, постоянно  проживающие на территории РК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600" b="1" i="1" u="sng" dirty="0">
                <a:solidFill>
                  <a:srgbClr val="5065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ГОБМП</a:t>
            </a:r>
            <a:r>
              <a:rPr lang="ru-RU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 заболеваниях, представляющих опасность для окружающих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иностранцев, временно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пребывающих в РК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лиц без гражданства, временно пребывающих в РК</a:t>
            </a:r>
          </a:p>
          <a:p>
            <a:pPr marL="87313" indent="-8731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лиц, ищущих убежище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3EE458-0742-44D4-ADFF-EBE321D836E7}"/>
              </a:ext>
            </a:extLst>
          </p:cNvPr>
          <p:cNvSpPr txBox="1"/>
          <p:nvPr/>
        </p:nvSpPr>
        <p:spPr>
          <a:xfrm>
            <a:off x="7496993" y="2511923"/>
            <a:ext cx="429659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 fontAlgn="base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граждане РК</a:t>
            </a:r>
          </a:p>
          <a:p>
            <a:pPr marL="87313" indent="-87313" fontAlgn="base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иностранцы, постоянно проживающие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территории РК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1100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indent="-87313" fontAlgn="base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лица без гражданства, постоянно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проживающие на территории РК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1100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indent="-87313" fontAlgn="base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кандасы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оралманы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87313" indent="-8731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иностранцы и члены их семей, временно пребывающие на территории РК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1190241-39AC-4D69-A334-9FBF26FE4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9618"/>
          <a:stretch/>
        </p:blipFill>
        <p:spPr bwMode="auto">
          <a:xfrm>
            <a:off x="377736" y="1370487"/>
            <a:ext cx="2323072" cy="5095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371CC-FE2A-4CA4-A47D-EECCD1D8232B}"/>
              </a:ext>
            </a:extLst>
          </p:cNvPr>
          <p:cNvSpPr txBox="1"/>
          <p:nvPr/>
        </p:nvSpPr>
        <p:spPr>
          <a:xfrm>
            <a:off x="7518222" y="1698442"/>
            <a:ext cx="3411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Лица, за которых осуществляются отчисления и взносы (застрахованные):</a:t>
            </a:r>
          </a:p>
        </p:txBody>
      </p:sp>
    </p:spTree>
    <p:extLst>
      <p:ext uri="{BB962C8B-B14F-4D97-AF65-F5344CB8AC3E}">
        <p14:creationId xmlns:p14="http://schemas.microsoft.com/office/powerpoint/2010/main" val="90457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884DA71-5754-4900-8182-8C2A061C5223}"/>
              </a:ext>
            </a:extLst>
          </p:cNvPr>
          <p:cNvSpPr/>
          <p:nvPr/>
        </p:nvSpPr>
        <p:spPr>
          <a:xfrm>
            <a:off x="8921815" y="103601"/>
            <a:ext cx="3135163" cy="46636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A220C84-DFE0-4F4A-B0B2-ADB4DE8AC32A}"/>
              </a:ext>
            </a:extLst>
          </p:cNvPr>
          <p:cNvSpPr/>
          <p:nvPr/>
        </p:nvSpPr>
        <p:spPr>
          <a:xfrm>
            <a:off x="8854760" y="2974593"/>
            <a:ext cx="3135163" cy="55047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E209592-7312-4DE5-990E-921CE1C3E49D}"/>
              </a:ext>
            </a:extLst>
          </p:cNvPr>
          <p:cNvSpPr/>
          <p:nvPr/>
        </p:nvSpPr>
        <p:spPr>
          <a:xfrm>
            <a:off x="8866182" y="3565191"/>
            <a:ext cx="3135163" cy="55047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A3A6D7D-4A3B-4188-A251-970C9E2CA875}"/>
              </a:ext>
            </a:extLst>
          </p:cNvPr>
          <p:cNvSpPr/>
          <p:nvPr/>
        </p:nvSpPr>
        <p:spPr>
          <a:xfrm>
            <a:off x="8854760" y="4192115"/>
            <a:ext cx="3135163" cy="55047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B91435-884D-4980-A93D-E350A8782B3D}"/>
              </a:ext>
            </a:extLst>
          </p:cNvPr>
          <p:cNvSpPr/>
          <p:nvPr/>
        </p:nvSpPr>
        <p:spPr>
          <a:xfrm>
            <a:off x="5039118" y="84162"/>
            <a:ext cx="3207420" cy="53388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DC3790A-BFDC-4D38-93BD-366F8EDCB86C}"/>
              </a:ext>
            </a:extLst>
          </p:cNvPr>
          <p:cNvSpPr/>
          <p:nvPr/>
        </p:nvSpPr>
        <p:spPr>
          <a:xfrm>
            <a:off x="5156766" y="2319441"/>
            <a:ext cx="3135163" cy="61076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C67EC02-1592-480B-80BE-5E7520770DE9}"/>
              </a:ext>
            </a:extLst>
          </p:cNvPr>
          <p:cNvSpPr/>
          <p:nvPr/>
        </p:nvSpPr>
        <p:spPr>
          <a:xfrm>
            <a:off x="5163982" y="4176434"/>
            <a:ext cx="3135163" cy="46636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142E0B6-6845-47CF-BF88-7AC9449AD52B}"/>
              </a:ext>
            </a:extLst>
          </p:cNvPr>
          <p:cNvSpPr/>
          <p:nvPr/>
        </p:nvSpPr>
        <p:spPr>
          <a:xfrm>
            <a:off x="5199263" y="4642795"/>
            <a:ext cx="3135163" cy="46636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ECA0725-1E5F-4367-8D97-1E9DB2323995}"/>
              </a:ext>
            </a:extLst>
          </p:cNvPr>
          <p:cNvSpPr/>
          <p:nvPr/>
        </p:nvSpPr>
        <p:spPr>
          <a:xfrm>
            <a:off x="5199263" y="5051068"/>
            <a:ext cx="3135163" cy="40473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5F5DE0A-5FAC-4C56-99A5-5ADC630A3A0C}"/>
              </a:ext>
            </a:extLst>
          </p:cNvPr>
          <p:cNvSpPr/>
          <p:nvPr/>
        </p:nvSpPr>
        <p:spPr>
          <a:xfrm>
            <a:off x="1806159" y="3675684"/>
            <a:ext cx="2740910" cy="53388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:a16="http://schemas.microsoft.com/office/drawing/2014/main" id="{A432FAF2-7503-4052-A4C7-67AFF2488F87}"/>
              </a:ext>
            </a:extLst>
          </p:cNvPr>
          <p:cNvSpPr/>
          <p:nvPr/>
        </p:nvSpPr>
        <p:spPr>
          <a:xfrm>
            <a:off x="8480155" y="4146974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B4A756-5C96-4F27-A23C-FAA9534B1533}"/>
              </a:ext>
            </a:extLst>
          </p:cNvPr>
          <p:cNvSpPr txBox="1"/>
          <p:nvPr/>
        </p:nvSpPr>
        <p:spPr>
          <a:xfrm>
            <a:off x="8400882" y="2950590"/>
            <a:ext cx="3820173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Aft>
                <a:spcPts val="300"/>
              </a:spcAft>
            </a:pPr>
            <a:r>
              <a:rPr lang="ru-RU" sz="1200" b="1" dirty="0">
                <a:solidFill>
                  <a:srgbClr val="0D3860"/>
                </a:solidFill>
                <a:latin typeface="Arial Narrow"/>
              </a:rPr>
              <a:t>ПОДГОТОВКА ПОСМЕРТНОГО ДОНОРА 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к изъятию у него органов  и тканей (изъятие, консервация, заготовка, хранение, транспортировка) </a:t>
            </a:r>
            <a:r>
              <a:rPr lang="ru-RU" sz="1050" i="1" dirty="0">
                <a:solidFill>
                  <a:srgbClr val="0D3860"/>
                </a:solidFill>
                <a:latin typeface="Arial Narrow"/>
              </a:rPr>
              <a:t>(Приказ № ҚР ДСМ-13)</a:t>
            </a:r>
            <a:endParaRPr lang="ru-RU" sz="1200" i="1" dirty="0">
              <a:solidFill>
                <a:srgbClr val="0D3860"/>
              </a:solidFill>
              <a:latin typeface="Arial Narrow"/>
            </a:endParaRPr>
          </a:p>
          <a:p>
            <a:pPr marL="355600">
              <a:spcAft>
                <a:spcPts val="300"/>
              </a:spcAft>
            </a:pPr>
            <a:r>
              <a:rPr lang="ru-RU" sz="1200" dirty="0">
                <a:solidFill>
                  <a:srgbClr val="0D3860"/>
                </a:solidFill>
                <a:latin typeface="Arial Narrow"/>
              </a:rPr>
              <a:t>Направление граждан РК </a:t>
            </a: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НА ЛЕЧЕНИЕ ЗА РУБЕЖ 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или </a:t>
            </a: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привлечение зарубежных специалистов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для лечения в отечественных медицинских организациях </a:t>
            </a:r>
          </a:p>
          <a:p>
            <a:pPr marL="355600"/>
            <a:r>
              <a:rPr lang="ru-RU" sz="1200" b="1" dirty="0">
                <a:solidFill>
                  <a:srgbClr val="0D3860"/>
                </a:solidFill>
                <a:latin typeface="Arial Narrow"/>
              </a:rPr>
              <a:t>ОБЕСПЕЧЕНИЕ ЛЕКАРСТВЕННЫМИ СРЕДСТВАМИ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, </a:t>
            </a:r>
            <a:r>
              <a:rPr lang="ru-RU" sz="1200" b="1" dirty="0">
                <a:solidFill>
                  <a:srgbClr val="0D3860"/>
                </a:solidFill>
                <a:latin typeface="Arial Narrow"/>
              </a:rPr>
              <a:t>медицинскими изделиями, специализированным</a:t>
            </a:r>
          </a:p>
          <a:p>
            <a:r>
              <a:rPr lang="ru-RU" sz="1200" b="1" dirty="0">
                <a:solidFill>
                  <a:srgbClr val="0D3860"/>
                </a:solidFill>
                <a:latin typeface="Arial Narrow"/>
              </a:rPr>
              <a:t> лечебными продуктами, иммунобиологическими лекарственными препаратами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при оказании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0D3860"/>
                </a:solidFill>
                <a:latin typeface="Arial Narrow"/>
              </a:rPr>
              <a:t>1) </a:t>
            </a:r>
            <a:r>
              <a:rPr lang="ru-RU" sz="1200" u="sng" dirty="0">
                <a:solidFill>
                  <a:srgbClr val="0D3860"/>
                </a:solidFill>
                <a:latin typeface="Arial Narrow"/>
              </a:rPr>
              <a:t>скорой помощи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, а также специализированной помощи, в том числе высокотехнологичных медицинских услуг, </a:t>
            </a: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в стационарных и стационарозамещающих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0D3860"/>
                </a:solidFill>
                <a:latin typeface="Arial Narrow"/>
              </a:rPr>
              <a:t>2) </a:t>
            </a:r>
            <a:r>
              <a:rPr lang="ru-RU" sz="1200" u="sng" dirty="0">
                <a:solidFill>
                  <a:srgbClr val="0D3860"/>
                </a:solidFill>
                <a:latin typeface="Arial Narrow"/>
              </a:rPr>
              <a:t>ПМСП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в соответствии с перечнем заболеваний, против которых проводятся </a:t>
            </a: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профилактические прививки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;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0D3860"/>
                </a:solidFill>
                <a:latin typeface="Arial Narrow"/>
              </a:rPr>
              <a:t>3) </a:t>
            </a:r>
            <a:r>
              <a:rPr lang="ru-RU" sz="1200" u="sng" dirty="0">
                <a:solidFill>
                  <a:srgbClr val="0D3860"/>
                </a:solidFill>
                <a:latin typeface="Arial Narrow"/>
              </a:rPr>
              <a:t>ПМСП и специализированной медпомощи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в амбулаторных условиях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в соответствии с перечнем ЛС и МИ для бесплатного или льготного обеспечения </a:t>
            </a:r>
            <a:br>
              <a:rPr lang="ru-RU" sz="1200" dirty="0">
                <a:solidFill>
                  <a:srgbClr val="0D3860"/>
                </a:solidFill>
                <a:latin typeface="Arial Narrow"/>
              </a:rPr>
            </a:br>
            <a:r>
              <a:rPr lang="ru-RU" sz="1100" i="1" dirty="0">
                <a:solidFill>
                  <a:srgbClr val="07325B"/>
                </a:solidFill>
                <a:latin typeface="Arial Narrow"/>
              </a:rPr>
              <a:t>(Приказ</a:t>
            </a:r>
            <a:r>
              <a:rPr lang="en-US" sz="1100" i="1" dirty="0">
                <a:solidFill>
                  <a:srgbClr val="07325B"/>
                </a:solidFill>
                <a:latin typeface="Arial Narrow"/>
              </a:rPr>
              <a:t> </a:t>
            </a:r>
            <a:r>
              <a:rPr lang="ru-RU" sz="1100" i="1" dirty="0">
                <a:solidFill>
                  <a:srgbClr val="07325B"/>
                </a:solidFill>
                <a:latin typeface="Arial Narrow"/>
              </a:rPr>
              <a:t>№ 666)</a:t>
            </a:r>
            <a:endParaRPr lang="ru-RU" sz="1200" dirty="0">
              <a:solidFill>
                <a:srgbClr val="07325B"/>
              </a:solidFill>
              <a:latin typeface="Arial Narrow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41B36F-F693-4FCE-BAAD-AFE70731C4E9}"/>
              </a:ext>
            </a:extLst>
          </p:cNvPr>
          <p:cNvSpPr txBox="1"/>
          <p:nvPr/>
        </p:nvSpPr>
        <p:spPr>
          <a:xfrm>
            <a:off x="8543035" y="57490"/>
            <a:ext cx="363911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fontAlgn="base">
              <a:spcAft>
                <a:spcPts val="300"/>
              </a:spcAft>
            </a:pPr>
            <a:r>
              <a:rPr lang="ru-RU" sz="1400" b="1" dirty="0">
                <a:solidFill>
                  <a:srgbClr val="0D3860"/>
                </a:solidFill>
                <a:latin typeface="Arial Narrow"/>
              </a:rPr>
              <a:t>СПЕЦИАЛИЗИРОВАННАЯ МЕДИЦИНСКАЯ ПОМОЩЬ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в стационарных условиях</a:t>
            </a:r>
            <a:endParaRPr lang="ru-RU" sz="1200" dirty="0">
              <a:solidFill>
                <a:srgbClr val="0D3860"/>
              </a:solidFill>
              <a:latin typeface="Arial Narrow"/>
            </a:endParaRP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при изоляции лиц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, находившихся в контакте с больным (с подозрением) на инфекционное (паразитарное или вирусное) заболевание, представляющее опасность для окружающих</a:t>
            </a: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при лечении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инфекционных, паразитарных заболеваний и заболеваний, представляющих опасность для окружающих</a:t>
            </a: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в экстренной форме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ru-RU" sz="1200" i="1" dirty="0">
                <a:solidFill>
                  <a:srgbClr val="0D3860"/>
                </a:solidFill>
                <a:latin typeface="Arial Narrow"/>
              </a:rPr>
              <a:t>для незастрахованных в системе ОСМС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, 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(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лечебно-диагностические мероприятия в приемном отделении круглосуточного стационара)</a:t>
            </a: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в плановой форме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по перечню заболеваний, утвержденному уполномоченным органом </a:t>
            </a:r>
            <a:r>
              <a:rPr lang="ru-RU" sz="1100" i="1" dirty="0">
                <a:solidFill>
                  <a:srgbClr val="0D3860"/>
                </a:solidFill>
                <a:latin typeface="Arial Narrow"/>
              </a:rPr>
              <a:t>(Приказ № 669)</a:t>
            </a:r>
            <a:endParaRPr lang="ru-RU" sz="1200" i="1" dirty="0">
              <a:solidFill>
                <a:srgbClr val="0D3860"/>
              </a:solidFill>
              <a:latin typeface="Arial Narrow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CE4693-1DEC-487B-97FF-980D59F883A0}"/>
              </a:ext>
            </a:extLst>
          </p:cNvPr>
          <p:cNvSpPr txBox="1"/>
          <p:nvPr/>
        </p:nvSpPr>
        <p:spPr>
          <a:xfrm>
            <a:off x="4801636" y="5988172"/>
            <a:ext cx="35168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7188"/>
            <a:r>
              <a:rPr lang="en-US" sz="1200" b="1" dirty="0">
                <a:solidFill>
                  <a:srgbClr val="0D3860"/>
                </a:solidFill>
                <a:latin typeface="Arial Narrow"/>
              </a:rPr>
              <a:t>ПАТОЛОГОАНАТОМИЧЕСКАЯ ДИАГНОСТИКА</a:t>
            </a:r>
            <a:endParaRPr lang="ru-RU" sz="1200" b="1" dirty="0">
              <a:solidFill>
                <a:srgbClr val="0D3860"/>
              </a:solidFill>
              <a:latin typeface="Arial Narrow"/>
            </a:endParaRPr>
          </a:p>
          <a:p>
            <a:pPr indent="357188"/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при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оказании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специализированной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медицинской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помощи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b="1" i="1" dirty="0">
                <a:solidFill>
                  <a:srgbClr val="0D3860"/>
                </a:solidFill>
                <a:latin typeface="Arial Narrow"/>
              </a:rPr>
              <a:t>в </a:t>
            </a:r>
            <a:r>
              <a:rPr lang="en-US" sz="1200" b="1" i="1" dirty="0" err="1">
                <a:solidFill>
                  <a:srgbClr val="0D3860"/>
                </a:solidFill>
                <a:latin typeface="Arial Narrow"/>
              </a:rPr>
              <a:t>амбулаторных</a:t>
            </a:r>
            <a:r>
              <a:rPr lang="en-US" sz="1200" b="1" i="1" dirty="0">
                <a:solidFill>
                  <a:srgbClr val="0D3860"/>
                </a:solidFill>
                <a:latin typeface="Arial Narrow"/>
              </a:rPr>
              <a:t>, стационарозамещающих и </a:t>
            </a:r>
            <a:r>
              <a:rPr lang="en-US" sz="1200" b="1" i="1" dirty="0" err="1">
                <a:solidFill>
                  <a:srgbClr val="0D3860"/>
                </a:solidFill>
                <a:latin typeface="Arial Narrow"/>
              </a:rPr>
              <a:t>стационарных</a:t>
            </a:r>
            <a:r>
              <a:rPr lang="en-US" sz="1200" b="1" i="1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b="1" i="1" dirty="0" err="1">
                <a:solidFill>
                  <a:srgbClr val="0D3860"/>
                </a:solidFill>
                <a:latin typeface="Arial Narrow"/>
              </a:rPr>
              <a:t>условиях</a:t>
            </a:r>
            <a:endParaRPr lang="ru-RU" sz="1200" b="1" i="1" dirty="0">
              <a:solidFill>
                <a:srgbClr val="0D3860"/>
              </a:solidFill>
              <a:latin typeface="Arial Narrow"/>
            </a:endParaRPr>
          </a:p>
        </p:txBody>
      </p:sp>
      <p:sp>
        <p:nvSpPr>
          <p:cNvPr id="60" name="Блок-схема: узел 59">
            <a:extLst>
              <a:ext uri="{FF2B5EF4-FFF2-40B4-BE49-F238E27FC236}">
                <a16:creationId xmlns:a16="http://schemas.microsoft.com/office/drawing/2014/main" id="{0C255AC4-C465-4850-9370-5E74A21ADC38}"/>
              </a:ext>
            </a:extLst>
          </p:cNvPr>
          <p:cNvSpPr/>
          <p:nvPr/>
        </p:nvSpPr>
        <p:spPr>
          <a:xfrm>
            <a:off x="8498277" y="3639337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7CE920-9FBE-4B2D-928F-6D128AA26B84}"/>
              </a:ext>
            </a:extLst>
          </p:cNvPr>
          <p:cNvSpPr txBox="1"/>
          <p:nvPr/>
        </p:nvSpPr>
        <p:spPr>
          <a:xfrm>
            <a:off x="4797941" y="4196380"/>
            <a:ext cx="3512086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7188" algn="just" fontAlgn="base">
              <a:spcAft>
                <a:spcPts val="300"/>
              </a:spcAft>
            </a:pPr>
            <a:r>
              <a:rPr lang="ru-RU" sz="1200" b="1" dirty="0">
                <a:solidFill>
                  <a:srgbClr val="0D3860"/>
                </a:solidFill>
                <a:latin typeface="Arial Narrow"/>
              </a:rPr>
              <a:t>МЕДИЦИНСКАЯ РЕАБИЛИТАЦИЯ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при лечении основного заболевания и для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больных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туберкулезом</a:t>
            </a:r>
            <a:endParaRPr lang="ru-RU" sz="1200" dirty="0">
              <a:solidFill>
                <a:srgbClr val="0D3860"/>
              </a:solidFill>
              <a:latin typeface="Arial Narrow"/>
            </a:endParaRPr>
          </a:p>
          <a:p>
            <a:pPr marL="355600" algn="just" fontAlgn="base">
              <a:spcAft>
                <a:spcPts val="300"/>
              </a:spcAft>
            </a:pPr>
            <a:r>
              <a:rPr lang="ru-RU" sz="1200" b="1" dirty="0">
                <a:solidFill>
                  <a:srgbClr val="0D3860"/>
                </a:solidFill>
                <a:latin typeface="Arial Narrow"/>
              </a:rPr>
              <a:t>ПАЛЛИАТИВНАЯ </a:t>
            </a:r>
            <a:r>
              <a:rPr lang="kk-KZ" sz="1200" b="1" dirty="0">
                <a:solidFill>
                  <a:srgbClr val="0D3860"/>
                </a:solidFill>
                <a:latin typeface="Arial Narrow"/>
              </a:rPr>
              <a:t>МЕДИЦИНСКАЯ </a:t>
            </a:r>
            <a:r>
              <a:rPr lang="ru-RU" sz="1200" b="1" dirty="0">
                <a:solidFill>
                  <a:srgbClr val="0D3860"/>
                </a:solidFill>
                <a:latin typeface="Arial Narrow"/>
              </a:rPr>
              <a:t>ПОМОЩЬ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 по перечню заболеваний </a:t>
            </a:r>
            <a:r>
              <a:rPr lang="ru-RU" sz="1100" i="1" dirty="0">
                <a:solidFill>
                  <a:srgbClr val="0D3860"/>
                </a:solidFill>
                <a:latin typeface="Arial Narrow"/>
              </a:rPr>
              <a:t>(Приказ № 96)</a:t>
            </a:r>
          </a:p>
          <a:p>
            <a:pPr indent="357188" algn="just" fontAlgn="base"/>
            <a:r>
              <a:rPr lang="en-US" sz="1200" b="1" dirty="0">
                <a:solidFill>
                  <a:srgbClr val="0D3860"/>
                </a:solidFill>
                <a:latin typeface="Arial Narrow"/>
              </a:rPr>
              <a:t>ОБЕСПЕЧЕНИЕ ПРЕПАРАТАМИ КРОВИ И ЕЕ</a:t>
            </a:r>
            <a:endParaRPr lang="ru-RU" sz="1200" b="1" dirty="0">
              <a:solidFill>
                <a:srgbClr val="0D3860"/>
              </a:solidFill>
              <a:latin typeface="Arial Narrow"/>
            </a:endParaRPr>
          </a:p>
          <a:p>
            <a:pPr indent="357188" algn="just" fontAlgn="base"/>
            <a:r>
              <a:rPr lang="en-US" sz="1200" b="1" dirty="0">
                <a:solidFill>
                  <a:srgbClr val="0D3860"/>
                </a:solidFill>
                <a:latin typeface="Arial Narrow"/>
              </a:rPr>
              <a:t>КОМПОНЕНТАМИ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при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наличии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медицинских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показаний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при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оказании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специализированной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медицинской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D3860"/>
                </a:solidFill>
                <a:latin typeface="Arial Narrow"/>
              </a:rPr>
              <a:t>помощи</a:t>
            </a:r>
            <a:r>
              <a:rPr lang="en-US" sz="1200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i="1" dirty="0">
                <a:solidFill>
                  <a:srgbClr val="0D3860"/>
                </a:solidFill>
                <a:latin typeface="Arial Narrow"/>
              </a:rPr>
              <a:t>в стационарозамещающих и </a:t>
            </a:r>
            <a:r>
              <a:rPr lang="en-US" sz="1200" i="1" dirty="0" err="1">
                <a:solidFill>
                  <a:srgbClr val="0D3860"/>
                </a:solidFill>
                <a:latin typeface="Arial Narrow"/>
              </a:rPr>
              <a:t>стационарных</a:t>
            </a:r>
            <a:r>
              <a:rPr lang="en-US" sz="1200" i="1" dirty="0">
                <a:solidFill>
                  <a:srgbClr val="0D3860"/>
                </a:solidFill>
                <a:latin typeface="Arial Narrow"/>
              </a:rPr>
              <a:t> </a:t>
            </a:r>
            <a:r>
              <a:rPr lang="en-US" sz="1200" i="1" dirty="0" err="1">
                <a:solidFill>
                  <a:srgbClr val="0D3860"/>
                </a:solidFill>
                <a:latin typeface="Arial Narrow"/>
              </a:rPr>
              <a:t>условиях</a:t>
            </a:r>
            <a:endParaRPr lang="ru-RU" sz="1200" dirty="0">
              <a:solidFill>
                <a:srgbClr val="0D3860"/>
              </a:solidFill>
              <a:latin typeface="Arial Narrow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6B3B41-057C-4A28-A3F6-17743DD9AC20}"/>
              </a:ext>
            </a:extLst>
          </p:cNvPr>
          <p:cNvSpPr txBox="1"/>
          <p:nvPr/>
        </p:nvSpPr>
        <p:spPr>
          <a:xfrm>
            <a:off x="4749623" y="2247494"/>
            <a:ext cx="3754509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fontAlgn="base">
              <a:spcAft>
                <a:spcPts val="300"/>
              </a:spcAft>
            </a:pPr>
            <a:r>
              <a:rPr lang="ru-RU" sz="1400" b="1" dirty="0">
                <a:solidFill>
                  <a:srgbClr val="0D3860"/>
                </a:solidFill>
                <a:latin typeface="Arial Narrow"/>
              </a:rPr>
              <a:t>СПЕЦИАЛИЗИРОВАННАЯ МЕДИЦИНСКАЯ ПОМОЩЬ </a:t>
            </a:r>
            <a:r>
              <a:rPr lang="ru-RU" sz="1400" b="1" i="1" dirty="0">
                <a:solidFill>
                  <a:srgbClr val="0D3860"/>
                </a:solidFill>
                <a:latin typeface="Arial Narrow"/>
              </a:rPr>
              <a:t>в стационарозамещающих условиях</a:t>
            </a:r>
            <a:endParaRPr lang="ru-RU" sz="1200" dirty="0">
              <a:solidFill>
                <a:srgbClr val="0D3860"/>
              </a:solidFill>
              <a:latin typeface="Arial Narrow"/>
            </a:endParaRP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лечение при СЗЗ</a:t>
            </a: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стационар на дому 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при заболеваниях (подозрениях), вызывающих ухудшение эпидемиологической ситуации в стране </a:t>
            </a:r>
            <a:r>
              <a:rPr lang="ru-RU" sz="1100" i="1" dirty="0">
                <a:solidFill>
                  <a:srgbClr val="0D3860"/>
                </a:solidFill>
                <a:latin typeface="Arial Narrow"/>
              </a:rPr>
              <a:t>для незастрахованных в системе ОСМС</a:t>
            </a:r>
            <a:endParaRPr lang="ru-RU" sz="1200" i="1" dirty="0">
              <a:solidFill>
                <a:srgbClr val="0D3860"/>
              </a:solidFill>
              <a:latin typeface="Arial Narrow"/>
            </a:endParaRPr>
          </a:p>
          <a:p>
            <a:pPr>
              <a:spcAft>
                <a:spcPts val="300"/>
              </a:spcAft>
            </a:pPr>
            <a:r>
              <a:rPr lang="ru-RU" sz="1200" b="1" i="1" dirty="0">
                <a:solidFill>
                  <a:srgbClr val="0D3860"/>
                </a:solidFill>
                <a:latin typeface="Arial Narrow"/>
              </a:rPr>
              <a:t>лечение при хронических заболеваниях</a:t>
            </a:r>
            <a:r>
              <a:rPr lang="ru-RU" sz="1200" dirty="0">
                <a:solidFill>
                  <a:srgbClr val="0D3860"/>
                </a:solidFill>
                <a:latin typeface="Arial Narrow"/>
              </a:rPr>
              <a:t>, подлежащих динамическому наблюдению </a:t>
            </a:r>
            <a:r>
              <a:rPr lang="ru-RU" sz="1100" i="1" dirty="0">
                <a:solidFill>
                  <a:srgbClr val="0D3860"/>
                </a:solidFill>
                <a:latin typeface="Arial Narrow"/>
              </a:rPr>
              <a:t>(Приказ № ҚР ДСМ-16)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F6E5688-1CB7-41BD-9594-4A666BFC9AD1}"/>
              </a:ext>
            </a:extLst>
          </p:cNvPr>
          <p:cNvSpPr/>
          <p:nvPr/>
        </p:nvSpPr>
        <p:spPr>
          <a:xfrm>
            <a:off x="1715692" y="787054"/>
            <a:ext cx="2814612" cy="71363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D6932B-664E-4FF8-988C-1299B107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5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53D5BA44-9834-42F3-ACF7-B45005C40898}"/>
              </a:ext>
            </a:extLst>
          </p:cNvPr>
          <p:cNvSpPr/>
          <p:nvPr/>
        </p:nvSpPr>
        <p:spPr>
          <a:xfrm>
            <a:off x="4732701" y="169907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764A8F48-9CF0-4FD1-BB90-AE40C6B0814B}"/>
              </a:ext>
            </a:extLst>
          </p:cNvPr>
          <p:cNvSpPr/>
          <p:nvPr/>
        </p:nvSpPr>
        <p:spPr>
          <a:xfrm>
            <a:off x="4831815" y="2398803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55B68E44-0A90-4920-81ED-C1521B7CAAF6}"/>
              </a:ext>
            </a:extLst>
          </p:cNvPr>
          <p:cNvSpPr/>
          <p:nvPr/>
        </p:nvSpPr>
        <p:spPr>
          <a:xfrm>
            <a:off x="4848703" y="4123912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FA5F2610-3938-487C-9AF1-B1D0F6E50639}"/>
              </a:ext>
            </a:extLst>
          </p:cNvPr>
          <p:cNvSpPr/>
          <p:nvPr/>
        </p:nvSpPr>
        <p:spPr>
          <a:xfrm>
            <a:off x="4840439" y="4639549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E2EEF216-8BD2-42CE-90A4-BCFB93C915EA}"/>
              </a:ext>
            </a:extLst>
          </p:cNvPr>
          <p:cNvSpPr/>
          <p:nvPr/>
        </p:nvSpPr>
        <p:spPr>
          <a:xfrm>
            <a:off x="4831268" y="5091404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DAD6023D-6BC1-4BC5-835B-2927F2E31664}"/>
              </a:ext>
            </a:extLst>
          </p:cNvPr>
          <p:cNvSpPr/>
          <p:nvPr/>
        </p:nvSpPr>
        <p:spPr>
          <a:xfrm>
            <a:off x="4854360" y="6029538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2CBB80A-3203-4EE7-90D1-B60CEE571C5A}"/>
              </a:ext>
            </a:extLst>
          </p:cNvPr>
          <p:cNvCxnSpPr/>
          <p:nvPr/>
        </p:nvCxnSpPr>
        <p:spPr>
          <a:xfrm>
            <a:off x="4691647" y="635287"/>
            <a:ext cx="0" cy="5798429"/>
          </a:xfrm>
          <a:prstGeom prst="line">
            <a:avLst/>
          </a:prstGeom>
          <a:ln w="28575" cap="flat" cmpd="sng" algn="ctr">
            <a:solidFill>
              <a:srgbClr val="C1CD9F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44CC590-B24B-480B-8958-84E81FA45BA8}"/>
              </a:ext>
            </a:extLst>
          </p:cNvPr>
          <p:cNvCxnSpPr/>
          <p:nvPr/>
        </p:nvCxnSpPr>
        <p:spPr>
          <a:xfrm>
            <a:off x="8375373" y="635287"/>
            <a:ext cx="0" cy="5798429"/>
          </a:xfrm>
          <a:prstGeom prst="line">
            <a:avLst/>
          </a:prstGeom>
          <a:ln w="28575" cap="flat" cmpd="sng" algn="ctr">
            <a:solidFill>
              <a:srgbClr val="C1CD9F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F0F7227-A493-472D-9170-6304C6D10B14}"/>
              </a:ext>
            </a:extLst>
          </p:cNvPr>
          <p:cNvSpPr txBox="1"/>
          <p:nvPr/>
        </p:nvSpPr>
        <p:spPr>
          <a:xfrm>
            <a:off x="1383153" y="806142"/>
            <a:ext cx="352870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400" b="1" i="1">
                <a:solidFill>
                  <a:srgbClr val="0D3860"/>
                </a:solidFill>
                <a:latin typeface="Arial Narrow"/>
              </a:defRPr>
            </a:lvl1pPr>
          </a:lstStyle>
          <a:p>
            <a:pPr marL="269875">
              <a:spcAft>
                <a:spcPts val="300"/>
              </a:spcAft>
            </a:pPr>
            <a:r>
              <a:rPr lang="ru-RU" i="0" dirty="0"/>
              <a:t>СКОРАЯ МЕДИЦИНСКАЯ ПОМОЩЬ, В ТОМ ЧИСЛЕ С ПРИВЛЕЧЕНИЕМ МЕДИЦИНСКОЙ АВИАЦИИ</a:t>
            </a:r>
          </a:p>
          <a:p>
            <a:pPr>
              <a:spcAft>
                <a:spcPts val="300"/>
              </a:spcAft>
            </a:pPr>
            <a:r>
              <a:rPr lang="ru-RU" sz="1200" dirty="0"/>
              <a:t>при невозможности оказания медицинской помощи </a:t>
            </a:r>
            <a:r>
              <a:rPr lang="ru-RU" sz="1200" b="0" i="0" dirty="0"/>
              <a:t>из-за отсутствия медицинских изделий </a:t>
            </a:r>
            <a:r>
              <a:rPr lang="ru-RU" sz="1200" b="0" dirty="0"/>
              <a:t>(медицинской техники)</a:t>
            </a:r>
            <a:r>
              <a:rPr lang="ru-RU" sz="1200" b="0" i="0" dirty="0"/>
              <a:t> или специалистов</a:t>
            </a:r>
          </a:p>
          <a:p>
            <a:pPr>
              <a:spcAft>
                <a:spcPts val="300"/>
              </a:spcAft>
            </a:pPr>
            <a:r>
              <a:rPr lang="ru-RU" sz="1200" b="0" i="0" dirty="0"/>
              <a:t>при необходимости </a:t>
            </a:r>
            <a:r>
              <a:rPr lang="ru-RU" sz="1200" dirty="0"/>
              <a:t>доставки специалистов </a:t>
            </a:r>
            <a:r>
              <a:rPr lang="ru-RU" sz="1200" b="0" i="0" dirty="0"/>
              <a:t>вторичного и третичного уровней к пациенту</a:t>
            </a:r>
          </a:p>
          <a:p>
            <a:pPr>
              <a:spcAft>
                <a:spcPts val="300"/>
              </a:spcAft>
            </a:pPr>
            <a:r>
              <a:rPr lang="ru-RU" sz="1200" b="0" i="0" dirty="0"/>
              <a:t>для </a:t>
            </a:r>
            <a:r>
              <a:rPr lang="ru-RU" sz="1200" dirty="0"/>
              <a:t>транспортировки больного</a:t>
            </a:r>
            <a:r>
              <a:rPr lang="ru-RU" sz="1200" b="0" dirty="0"/>
              <a:t> </a:t>
            </a:r>
            <a:r>
              <a:rPr lang="ru-RU" sz="1200" b="0" i="0" dirty="0"/>
              <a:t>в медицинские организации вторичного и третичного уровней при невозможности и неэффективности оказания медицинской помощи по месту нахождения пациента</a:t>
            </a:r>
          </a:p>
          <a:p>
            <a:pPr>
              <a:spcAft>
                <a:spcPts val="300"/>
              </a:spcAft>
            </a:pPr>
            <a:r>
              <a:rPr lang="ru-RU" sz="1200" dirty="0"/>
              <a:t>для транспортировки органов и тканей </a:t>
            </a:r>
            <a:r>
              <a:rPr lang="ru-RU" sz="1200" b="0" i="0" dirty="0"/>
              <a:t>для последующей трансплантации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EE87A3-6C24-4FDE-A349-3328C293E20D}"/>
              </a:ext>
            </a:extLst>
          </p:cNvPr>
          <p:cNvSpPr txBox="1"/>
          <p:nvPr/>
        </p:nvSpPr>
        <p:spPr>
          <a:xfrm>
            <a:off x="1356262" y="3669759"/>
            <a:ext cx="3516840" cy="3193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400" b="1" i="0">
                <a:solidFill>
                  <a:srgbClr val="0D3860"/>
                </a:solidFill>
                <a:latin typeface="Arial Narrow"/>
              </a:defRPr>
            </a:lvl1pPr>
          </a:lstStyle>
          <a:p>
            <a:pPr marL="357188">
              <a:spcAft>
                <a:spcPts val="300"/>
              </a:spcAft>
            </a:pPr>
            <a:r>
              <a:rPr lang="ru-RU" dirty="0"/>
              <a:t>ПЕРВИЧНАЯ МЕДИКО-САНИТАРНАЯ ПОМОЩЬ</a:t>
            </a:r>
            <a:endParaRPr lang="ru-RU" b="0" dirty="0"/>
          </a:p>
          <a:p>
            <a:pPr>
              <a:spcAft>
                <a:spcPts val="300"/>
              </a:spcAft>
            </a:pPr>
            <a:r>
              <a:rPr lang="ru-RU" sz="1200" i="1" dirty="0"/>
              <a:t>диагностика, лечение и управление</a:t>
            </a:r>
            <a:r>
              <a:rPr lang="ru-RU" sz="1200" b="0" dirty="0"/>
              <a:t> наиболее распространенными заболеваниями</a:t>
            </a:r>
          </a:p>
          <a:p>
            <a:pPr>
              <a:spcAft>
                <a:spcPts val="300"/>
              </a:spcAft>
            </a:pPr>
            <a:r>
              <a:rPr lang="ru-RU" sz="1200" i="1" dirty="0"/>
              <a:t>профилактические осмотры</a:t>
            </a:r>
            <a:r>
              <a:rPr lang="ru-RU" sz="1200" b="0" dirty="0"/>
              <a:t> целевых групп населения </a:t>
            </a:r>
            <a:r>
              <a:rPr lang="ru-RU" sz="1200" i="1" dirty="0"/>
              <a:t>раннее выявление и мониторинг</a:t>
            </a:r>
            <a:r>
              <a:rPr lang="ru-RU" sz="1200" b="0" dirty="0"/>
              <a:t> поведенческих факторов риска заболеваний и обучение навыкам их снижения</a:t>
            </a:r>
          </a:p>
          <a:p>
            <a:pPr>
              <a:spcAft>
                <a:spcPts val="300"/>
              </a:spcAft>
            </a:pPr>
            <a:r>
              <a:rPr lang="ru-RU" sz="1200" i="1" dirty="0"/>
              <a:t>иммунизация</a:t>
            </a:r>
          </a:p>
          <a:p>
            <a:pPr>
              <a:spcAft>
                <a:spcPts val="300"/>
              </a:spcAft>
            </a:pPr>
            <a:r>
              <a:rPr lang="ru-RU" sz="1200" b="0" dirty="0"/>
              <a:t>формирование и пропаганда </a:t>
            </a:r>
            <a:r>
              <a:rPr lang="ru-RU" sz="1200" i="1" dirty="0"/>
              <a:t>здорового образа жизни</a:t>
            </a:r>
            <a:endParaRPr lang="ru-RU" sz="1200" b="0" dirty="0"/>
          </a:p>
          <a:p>
            <a:pPr>
              <a:spcAft>
                <a:spcPts val="300"/>
              </a:spcAft>
            </a:pPr>
            <a:r>
              <a:rPr lang="ru-RU" sz="1200" b="0" dirty="0"/>
              <a:t>мероприятия по </a:t>
            </a:r>
            <a:r>
              <a:rPr lang="ru-RU" sz="1200" i="1" dirty="0"/>
              <a:t>охране репродуктивного здоровья</a:t>
            </a:r>
            <a:endParaRPr lang="ru-RU" sz="1200" b="0" dirty="0"/>
          </a:p>
          <a:p>
            <a:pPr>
              <a:spcAft>
                <a:spcPts val="300"/>
              </a:spcAft>
            </a:pPr>
            <a:r>
              <a:rPr lang="ru-RU" sz="1200" i="1" dirty="0"/>
              <a:t>наблюдение</a:t>
            </a:r>
            <a:r>
              <a:rPr lang="ru-RU" sz="1200" b="0" dirty="0"/>
              <a:t> за беременными и родильницами</a:t>
            </a:r>
          </a:p>
          <a:p>
            <a:pPr>
              <a:spcAft>
                <a:spcPts val="300"/>
              </a:spcAft>
            </a:pPr>
            <a:r>
              <a:rPr lang="ru-RU" sz="1200" i="1" dirty="0"/>
              <a:t>санитарно-противоэпидемические и санитарно-профилактические мероприятия</a:t>
            </a:r>
            <a:r>
              <a:rPr lang="ru-RU" sz="1200" b="0" dirty="0"/>
              <a:t> в очагах инфекционных заболеваний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D47B26-CEC9-44B7-BD8F-486942351559}"/>
              </a:ext>
            </a:extLst>
          </p:cNvPr>
          <p:cNvSpPr txBox="1"/>
          <p:nvPr/>
        </p:nvSpPr>
        <p:spPr>
          <a:xfrm>
            <a:off x="4732595" y="84162"/>
            <a:ext cx="3932430" cy="25468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69875">
              <a:spcAft>
                <a:spcPts val="600"/>
              </a:spcAft>
              <a:buClr>
                <a:schemeClr val="dk2"/>
              </a:buClr>
              <a:buSzPts val="1800"/>
              <a:defRPr sz="1400" b="1" i="0">
                <a:solidFill>
                  <a:srgbClr val="0D3860"/>
                </a:solidFill>
                <a:latin typeface="Arial Narrow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/>
              <a:t>СПЕЦИАЛИЗИРОВАННАЯ МЕДИЦИНСКАЯ ПОМОЩЬ</a:t>
            </a:r>
            <a:r>
              <a:rPr lang="ru-RU" b="0" dirty="0"/>
              <a:t> </a:t>
            </a:r>
            <a:r>
              <a:rPr lang="ru-RU" i="1" dirty="0"/>
              <a:t>в амбулаторных условиях</a:t>
            </a:r>
            <a:r>
              <a:rPr lang="ru-RU" b="0" dirty="0"/>
              <a:t> </a:t>
            </a:r>
          </a:p>
          <a:p>
            <a:pPr marL="0">
              <a:spcAft>
                <a:spcPts val="300"/>
              </a:spcAft>
            </a:pPr>
            <a:r>
              <a:rPr lang="ru-RU" sz="1200" i="1" dirty="0"/>
              <a:t>профилактика и диагностика</a:t>
            </a:r>
            <a:r>
              <a:rPr lang="ru-RU" sz="1200" b="0" dirty="0"/>
              <a:t> ВИЧ-инфекции и туберкулеза</a:t>
            </a:r>
          </a:p>
          <a:p>
            <a:pPr marL="0">
              <a:spcAft>
                <a:spcPts val="300"/>
              </a:spcAft>
            </a:pPr>
            <a:r>
              <a:rPr lang="ru-RU" sz="1200" b="0" dirty="0"/>
              <a:t>услуги при травмах, отравлениях</a:t>
            </a:r>
            <a:r>
              <a:rPr lang="kk-KZ" sz="1200" b="0" dirty="0"/>
              <a:t> или других </a:t>
            </a:r>
            <a:r>
              <a:rPr lang="kk-KZ" sz="1200" i="1" dirty="0"/>
              <a:t>неотложных состояниях</a:t>
            </a:r>
            <a:r>
              <a:rPr lang="ru-RU" sz="1200" b="0" dirty="0"/>
              <a:t>, в том числе услуги мобильной бригады </a:t>
            </a:r>
            <a:r>
              <a:rPr lang="ru-RU" sz="1100" b="0" i="1" dirty="0"/>
              <a:t>при заболеваниях, вызывающих ухудшение эпидемиологической ситуации в стране и в случаях подозрения на них для лиц, не являющихся потребителями услуг в системе ОСМС</a:t>
            </a:r>
            <a:endParaRPr lang="ru-RU" sz="1200" b="0" dirty="0"/>
          </a:p>
          <a:p>
            <a:pPr marL="0">
              <a:spcAft>
                <a:spcPts val="300"/>
              </a:spcAft>
            </a:pPr>
            <a:r>
              <a:rPr lang="ru-RU" sz="1200" i="1" dirty="0"/>
              <a:t>диагностик</a:t>
            </a:r>
            <a:r>
              <a:rPr lang="kk-KZ" sz="1200" i="1" dirty="0"/>
              <a:t>а</a:t>
            </a:r>
            <a:r>
              <a:rPr lang="ru-RU" sz="1200" i="1" dirty="0"/>
              <a:t> и лечение </a:t>
            </a:r>
            <a:r>
              <a:rPr lang="ru-RU" sz="1200" b="0" dirty="0"/>
              <a:t>при </a:t>
            </a:r>
            <a:r>
              <a:rPr lang="ru-RU" sz="1200" b="0" dirty="0">
                <a:solidFill>
                  <a:srgbClr val="07325B"/>
                </a:solidFill>
              </a:rPr>
              <a:t>СЗЗ </a:t>
            </a:r>
            <a:r>
              <a:rPr lang="ru-RU" sz="1100" b="0" i="1" dirty="0">
                <a:solidFill>
                  <a:srgbClr val="07325B"/>
                </a:solidFill>
              </a:rPr>
              <a:t>(Приказ № ҚР ДСМ-108/2020)</a:t>
            </a:r>
            <a:endParaRPr lang="ru-RU" sz="1200" b="0" dirty="0">
              <a:solidFill>
                <a:srgbClr val="07325B"/>
              </a:solidFill>
            </a:endParaRPr>
          </a:p>
          <a:p>
            <a:pPr marL="0">
              <a:spcAft>
                <a:spcPts val="300"/>
              </a:spcAft>
            </a:pPr>
            <a:r>
              <a:rPr lang="ru-RU" sz="1200" i="1" dirty="0"/>
              <a:t>диагностика и лечение </a:t>
            </a:r>
            <a:r>
              <a:rPr lang="ru-RU" sz="1200" b="0" dirty="0"/>
              <a:t>при хронических заболеваниях, подлежащих динамическому наблюдению</a:t>
            </a:r>
            <a:r>
              <a:rPr lang="ru-RU" sz="1050" b="0" dirty="0">
                <a:solidFill>
                  <a:srgbClr val="07325B"/>
                </a:solidFill>
              </a:rPr>
              <a:t> </a:t>
            </a:r>
            <a:r>
              <a:rPr lang="ru-RU" sz="1050" b="0" i="1" dirty="0">
                <a:solidFill>
                  <a:srgbClr val="07325B"/>
                </a:solidFill>
              </a:rPr>
              <a:t>(Приказ № ҚР ДСМ-16)</a:t>
            </a:r>
            <a:endParaRPr lang="ru-RU" sz="1200" b="0" dirty="0">
              <a:solidFill>
                <a:srgbClr val="07325B"/>
              </a:solidFill>
            </a:endParaRPr>
          </a:p>
          <a:p>
            <a:pPr marL="0">
              <a:spcAft>
                <a:spcPts val="300"/>
              </a:spcAft>
            </a:pPr>
            <a:endParaRPr lang="ru-RU" b="0" dirty="0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C81816C9-72FD-4547-B68C-9D3A935811CA}"/>
              </a:ext>
            </a:extLst>
          </p:cNvPr>
          <p:cNvSpPr/>
          <p:nvPr/>
        </p:nvSpPr>
        <p:spPr>
          <a:xfrm>
            <a:off x="8603300" y="184229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id="{A3614E70-3A58-4AD6-899A-D8BDFC8806F3}"/>
              </a:ext>
            </a:extLst>
          </p:cNvPr>
          <p:cNvSpPr/>
          <p:nvPr/>
        </p:nvSpPr>
        <p:spPr>
          <a:xfrm>
            <a:off x="8482184" y="2973662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C32FF9-7ABE-4F8F-B786-DE2E50FDA553}"/>
              </a:ext>
            </a:extLst>
          </p:cNvPr>
          <p:cNvSpPr txBox="1"/>
          <p:nvPr/>
        </p:nvSpPr>
        <p:spPr>
          <a:xfrm>
            <a:off x="8413614" y="29505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D85980-E337-4E55-B8E5-2A7E54BC8F66}"/>
              </a:ext>
            </a:extLst>
          </p:cNvPr>
          <p:cNvSpPr txBox="1"/>
          <p:nvPr/>
        </p:nvSpPr>
        <p:spPr>
          <a:xfrm>
            <a:off x="8437795" y="3621547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D9936A-AB9F-4AE8-973F-CE43F63387C4}"/>
              </a:ext>
            </a:extLst>
          </p:cNvPr>
          <p:cNvSpPr txBox="1"/>
          <p:nvPr/>
        </p:nvSpPr>
        <p:spPr>
          <a:xfrm>
            <a:off x="8404380" y="41317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584A93-7733-48B1-8E6A-F678A44C2129}"/>
              </a:ext>
            </a:extLst>
          </p:cNvPr>
          <p:cNvGrpSpPr/>
          <p:nvPr/>
        </p:nvGrpSpPr>
        <p:grpSpPr>
          <a:xfrm>
            <a:off x="103958" y="777417"/>
            <a:ext cx="1611734" cy="5891869"/>
            <a:chOff x="103958" y="777417"/>
            <a:chExt cx="1611734" cy="58918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7E852-9A02-4D46-A0AB-8FAA9E99AA7B}"/>
                </a:ext>
              </a:extLst>
            </p:cNvPr>
            <p:cNvSpPr txBox="1"/>
            <p:nvPr/>
          </p:nvSpPr>
          <p:spPr>
            <a:xfrm>
              <a:off x="232435" y="777417"/>
              <a:ext cx="1097283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8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</a:p>
          </p:txBody>
        </p:sp>
        <p:sp>
          <p:nvSpPr>
            <p:cNvPr id="16" name="Блок-схема: узел 15">
              <a:extLst>
                <a:ext uri="{FF2B5EF4-FFF2-40B4-BE49-F238E27FC236}">
                  <a16:creationId xmlns:a16="http://schemas.microsoft.com/office/drawing/2014/main" id="{ADE33141-DE67-4BBF-9D5C-FDA756ECA527}"/>
                </a:ext>
              </a:extLst>
            </p:cNvPr>
            <p:cNvSpPr/>
            <p:nvPr/>
          </p:nvSpPr>
          <p:spPr>
            <a:xfrm>
              <a:off x="1388282" y="848298"/>
              <a:ext cx="308063" cy="333751"/>
            </a:xfrm>
            <a:prstGeom prst="flowChartConnector">
              <a:avLst/>
            </a:prstGeom>
            <a:solidFill>
              <a:srgbClr val="C1CD9F"/>
            </a:solidFill>
            <a:ln w="57150">
              <a:solidFill>
                <a:schemeClr val="bg1">
                  <a:lumMod val="65000"/>
                </a:schemeClr>
              </a:solidFill>
            </a:ln>
            <a:effectLst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335C9126-B62A-4CC8-925C-B832B58443E9}"/>
                </a:ext>
              </a:extLst>
            </p:cNvPr>
            <p:cNvSpPr/>
            <p:nvPr/>
          </p:nvSpPr>
          <p:spPr>
            <a:xfrm>
              <a:off x="1407629" y="3749107"/>
              <a:ext cx="308063" cy="333751"/>
            </a:xfrm>
            <a:prstGeom prst="flowChartConnector">
              <a:avLst/>
            </a:prstGeom>
            <a:solidFill>
              <a:srgbClr val="C1CD9F"/>
            </a:solidFill>
            <a:ln w="57150">
              <a:solidFill>
                <a:schemeClr val="bg1">
                  <a:lumMod val="65000"/>
                </a:schemeClr>
              </a:solidFill>
            </a:ln>
            <a:effectLst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28CB9EC-9E1E-40B8-881F-5EB00371C4DA}"/>
                </a:ext>
              </a:extLst>
            </p:cNvPr>
            <p:cNvCxnSpPr/>
            <p:nvPr/>
          </p:nvCxnSpPr>
          <p:spPr>
            <a:xfrm>
              <a:off x="1338847" y="870857"/>
              <a:ext cx="0" cy="5798429"/>
            </a:xfrm>
            <a:prstGeom prst="line">
              <a:avLst/>
            </a:prstGeom>
            <a:ln w="28575" cap="flat" cmpd="sng" algn="ctr">
              <a:solidFill>
                <a:srgbClr val="C1CD9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81E343-D1DA-40CE-B568-D049DA928655}"/>
                </a:ext>
              </a:extLst>
            </p:cNvPr>
            <p:cNvSpPr/>
            <p:nvPr/>
          </p:nvSpPr>
          <p:spPr>
            <a:xfrm>
              <a:off x="103958" y="969038"/>
              <a:ext cx="1168862" cy="5394251"/>
            </a:xfrm>
            <a:prstGeom prst="rect">
              <a:avLst/>
            </a:prstGeom>
            <a:noFill/>
            <a:ln w="76200">
              <a:solidFill>
                <a:srgbClr val="07325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C39016-18FB-4E88-913F-8B627DDFF943}"/>
                </a:ext>
              </a:extLst>
            </p:cNvPr>
            <p:cNvSpPr txBox="1"/>
            <p:nvPr/>
          </p:nvSpPr>
          <p:spPr>
            <a:xfrm>
              <a:off x="169275" y="1795500"/>
              <a:ext cx="1097283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8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9C6AE8-80AD-4387-82BE-C25ECFFF9C0F}"/>
                </a:ext>
              </a:extLst>
            </p:cNvPr>
            <p:cNvSpPr txBox="1"/>
            <p:nvPr/>
          </p:nvSpPr>
          <p:spPr>
            <a:xfrm>
              <a:off x="196693" y="2834480"/>
              <a:ext cx="1097283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8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CDE8EC-A425-46C3-B5B1-83EFE6B0CBF6}"/>
                </a:ext>
              </a:extLst>
            </p:cNvPr>
            <p:cNvSpPr txBox="1"/>
            <p:nvPr/>
          </p:nvSpPr>
          <p:spPr>
            <a:xfrm>
              <a:off x="119658" y="3878230"/>
              <a:ext cx="1097283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8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2DB1CEA-E099-47B2-822C-6F304831AD90}"/>
                </a:ext>
              </a:extLst>
            </p:cNvPr>
            <p:cNvSpPr txBox="1"/>
            <p:nvPr/>
          </p:nvSpPr>
          <p:spPr>
            <a:xfrm>
              <a:off x="160861" y="4891543"/>
              <a:ext cx="1097283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9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65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BB14202-EF4B-425B-8C5C-E7FF63E88153}"/>
              </a:ext>
            </a:extLst>
          </p:cNvPr>
          <p:cNvSpPr/>
          <p:nvPr/>
        </p:nvSpPr>
        <p:spPr>
          <a:xfrm>
            <a:off x="5148427" y="4619316"/>
            <a:ext cx="3173365" cy="63987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50D9D4E-A537-4393-BA1B-6197431650DF}"/>
              </a:ext>
            </a:extLst>
          </p:cNvPr>
          <p:cNvSpPr/>
          <p:nvPr/>
        </p:nvSpPr>
        <p:spPr>
          <a:xfrm>
            <a:off x="5122885" y="5552023"/>
            <a:ext cx="3173365" cy="105920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A7143-6769-4A03-8B3D-0BEEC14B83ED}"/>
              </a:ext>
            </a:extLst>
          </p:cNvPr>
          <p:cNvSpPr txBox="1"/>
          <p:nvPr/>
        </p:nvSpPr>
        <p:spPr>
          <a:xfrm>
            <a:off x="5106831" y="4605501"/>
            <a:ext cx="3341915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400" b="0">
                <a:solidFill>
                  <a:srgbClr val="0D3860"/>
                </a:solidFill>
                <a:latin typeface="Arial Narrow"/>
              </a:defRPr>
            </a:lvl1pPr>
          </a:lstStyle>
          <a:p>
            <a:r>
              <a:rPr lang="ru-RU" b="1" dirty="0"/>
              <a:t>МЕДИЦИНСКАЯ РЕАБИЛИТАЦИЯ </a:t>
            </a:r>
            <a:r>
              <a:rPr lang="ru-RU" i="1" dirty="0"/>
              <a:t>по перечню заболеваний, определяем</a:t>
            </a:r>
            <a:r>
              <a:rPr lang="kk-KZ" i="1" dirty="0"/>
              <a:t>ых</a:t>
            </a:r>
            <a:r>
              <a:rPr lang="ru-RU" i="1" dirty="0"/>
              <a:t> уполномоченным органом</a:t>
            </a:r>
            <a:br>
              <a:rPr lang="ru-RU" i="1" dirty="0"/>
            </a:br>
            <a:r>
              <a:rPr lang="ru-RU" sz="1100" i="1" dirty="0"/>
              <a:t>(Приказ № ҚР ДСМ-116/2020)</a:t>
            </a:r>
            <a:endParaRPr lang="ru-RU" i="1" dirty="0"/>
          </a:p>
          <a:p>
            <a:r>
              <a:rPr lang="ru-RU" b="1" dirty="0"/>
              <a:t>ПАТОЛОГОАНАТОМИЧЕСКАЯ ДИАГНОСТИКА </a:t>
            </a:r>
            <a:r>
              <a:rPr lang="ru-RU" dirty="0"/>
              <a:t>при оказании специализированной медицинской помощи </a:t>
            </a:r>
            <a:r>
              <a:rPr lang="ru-RU" b="1" i="1" dirty="0"/>
              <a:t>в амбулаторных, стационарозамещающих и стационарных условиях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56E0DCA-B7D8-4896-BDC8-B701C7C6B334}"/>
              </a:ext>
            </a:extLst>
          </p:cNvPr>
          <p:cNvSpPr/>
          <p:nvPr/>
        </p:nvSpPr>
        <p:spPr>
          <a:xfrm>
            <a:off x="8791169" y="562025"/>
            <a:ext cx="3173365" cy="91891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8316171-B4A0-4542-8D1E-5EE6F3623663}"/>
              </a:ext>
            </a:extLst>
          </p:cNvPr>
          <p:cNvSpPr/>
          <p:nvPr/>
        </p:nvSpPr>
        <p:spPr>
          <a:xfrm>
            <a:off x="8746127" y="1480936"/>
            <a:ext cx="3173365" cy="112746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B7089-E748-4B4D-9F13-02DDD5413182}"/>
              </a:ext>
            </a:extLst>
          </p:cNvPr>
          <p:cNvSpPr txBox="1"/>
          <p:nvPr/>
        </p:nvSpPr>
        <p:spPr>
          <a:xfrm>
            <a:off x="8746127" y="562025"/>
            <a:ext cx="3341915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400" b="0">
                <a:solidFill>
                  <a:srgbClr val="0D3860"/>
                </a:solidFill>
                <a:latin typeface="Arial Narrow"/>
              </a:defRPr>
            </a:lvl1pPr>
          </a:lstStyle>
          <a:p>
            <a:r>
              <a:rPr lang="ru-RU" b="1" dirty="0"/>
              <a:t>ПОДГОТОВКА ПОСМЕРТНОГО ДОНОРА </a:t>
            </a:r>
            <a:r>
              <a:rPr lang="ru-RU" dirty="0"/>
              <a:t>к изъятию у него органов  и тканей </a:t>
            </a:r>
            <a:r>
              <a:rPr lang="ru-RU" sz="1200" i="1" dirty="0"/>
              <a:t>(изъятие, консервация, заготовка, хранение, транспортировка)</a:t>
            </a:r>
            <a:r>
              <a:rPr lang="ru-RU" dirty="0"/>
              <a:t> </a:t>
            </a:r>
            <a:r>
              <a:rPr lang="ru-RU" sz="1200" i="1" dirty="0">
                <a:solidFill>
                  <a:srgbClr val="0D3860"/>
                </a:solidFill>
                <a:latin typeface="Arial Narrow"/>
              </a:rPr>
              <a:t>(Приказ № ҚР ДСМ-13)</a:t>
            </a:r>
          </a:p>
          <a:p>
            <a:r>
              <a:rPr lang="ru-RU" b="1" dirty="0"/>
              <a:t>ОБЕСПЕЧЕНИЕ ЛЕКАРСТВЕННЫМИ СРЕДСТВАМИ</a:t>
            </a:r>
            <a:r>
              <a:rPr lang="ru-RU" dirty="0"/>
              <a:t>, </a:t>
            </a:r>
            <a:r>
              <a:rPr lang="ru-RU" b="1" dirty="0"/>
              <a:t>медицинскими изделиями, специализированными лечебными продуктами, иммунобиологическими препаратами</a:t>
            </a:r>
            <a:endParaRPr lang="ru-RU" dirty="0"/>
          </a:p>
          <a:p>
            <a:r>
              <a:rPr lang="ru-RU" dirty="0"/>
              <a:t>1) специализированной, в том числе </a:t>
            </a:r>
            <a:r>
              <a:rPr lang="ru-RU" i="1" u="sng" dirty="0"/>
              <a:t>высокотехнологичной</a:t>
            </a:r>
            <a:r>
              <a:rPr lang="ru-RU" dirty="0"/>
              <a:t>, медицинской помощи </a:t>
            </a:r>
            <a:r>
              <a:rPr lang="ru-RU" b="1" i="1" dirty="0"/>
              <a:t>в стационарных и стационарозамещающих условиях</a:t>
            </a:r>
            <a:r>
              <a:rPr lang="ru-RU" dirty="0"/>
              <a:t> в соответствии </a:t>
            </a:r>
            <a:r>
              <a:rPr lang="ru-RU" u="sng" dirty="0"/>
              <a:t>с лекарственными формулярами</a:t>
            </a:r>
            <a:r>
              <a:rPr lang="ru-RU" dirty="0"/>
              <a:t> организаций здравоохранения</a:t>
            </a:r>
          </a:p>
          <a:p>
            <a:r>
              <a:rPr lang="ru-RU" dirty="0"/>
              <a:t>2) первичной медико-санитарной и специализированной медицинской помощи </a:t>
            </a:r>
            <a:r>
              <a:rPr lang="ru-RU" b="1" i="1" dirty="0"/>
              <a:t>в амбулаторных условиях</a:t>
            </a:r>
            <a:r>
              <a:rPr lang="ru-RU" dirty="0"/>
              <a:t> в соответствии с утверждаемым уполномоченным органом перечнем лекарственных средств, медицинских изделий для отдельных категорий граждан с определенными заболеваниями (состояниями) </a:t>
            </a:r>
            <a:br>
              <a:rPr lang="ru-RU" dirty="0"/>
            </a:br>
            <a:r>
              <a:rPr lang="ru-RU" sz="1200" i="1" dirty="0"/>
              <a:t>(Приказ №666)</a:t>
            </a:r>
            <a:endParaRPr lang="ru-RU" i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F6E5688-1CB7-41BD-9594-4A666BFC9AD1}"/>
              </a:ext>
            </a:extLst>
          </p:cNvPr>
          <p:cNvSpPr/>
          <p:nvPr/>
        </p:nvSpPr>
        <p:spPr>
          <a:xfrm>
            <a:off x="1794497" y="829261"/>
            <a:ext cx="2505155" cy="71363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BEDA0AE-C04D-42E7-99E9-0DB538CAE7F4}"/>
              </a:ext>
            </a:extLst>
          </p:cNvPr>
          <p:cNvSpPr/>
          <p:nvPr/>
        </p:nvSpPr>
        <p:spPr>
          <a:xfrm>
            <a:off x="5148427" y="306617"/>
            <a:ext cx="3057331" cy="8754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FACDC9-9825-4C87-8AC5-C549BA394629}"/>
              </a:ext>
            </a:extLst>
          </p:cNvPr>
          <p:cNvSpPr/>
          <p:nvPr/>
        </p:nvSpPr>
        <p:spPr>
          <a:xfrm>
            <a:off x="5140373" y="1232567"/>
            <a:ext cx="3057331" cy="8754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921177B-6FFD-45A4-8D23-324137EC6CDD}"/>
              </a:ext>
            </a:extLst>
          </p:cNvPr>
          <p:cNvSpPr/>
          <p:nvPr/>
        </p:nvSpPr>
        <p:spPr>
          <a:xfrm>
            <a:off x="5122885" y="2169181"/>
            <a:ext cx="3057331" cy="63987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D6932B-664E-4FF8-988C-1299B107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B16B-2415-433A-AD2A-53AB704091BE}" type="slidenum">
              <a:rPr lang="ru-RU" smtClean="0">
                <a:ln w="6600">
                  <a:solidFill>
                    <a:srgbClr val="0E385E"/>
                  </a:solidFill>
                  <a:prstDash val="solid"/>
                </a:ln>
              </a:rPr>
              <a:pPr>
                <a:defRPr/>
              </a:pPr>
              <a:t>6</a:t>
            </a:fld>
            <a:endParaRPr lang="ru-RU">
              <a:ln w="6600">
                <a:solidFill>
                  <a:srgbClr val="0E385E"/>
                </a:solidFill>
                <a:prstDash val="solid"/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4EEAD-C9BF-418C-84A2-6F16768498D9}"/>
              </a:ext>
            </a:extLst>
          </p:cNvPr>
          <p:cNvSpPr txBox="1"/>
          <p:nvPr/>
        </p:nvSpPr>
        <p:spPr>
          <a:xfrm>
            <a:off x="1443363" y="848298"/>
            <a:ext cx="343199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b="1">
                <a:solidFill>
                  <a:srgbClr val="0D3860"/>
                </a:solidFill>
                <a:latin typeface="Arial Narrow"/>
              </a:defRPr>
            </a:lvl1pPr>
          </a:lstStyle>
          <a:p>
            <a:pPr marL="357188"/>
            <a:r>
              <a:rPr lang="ru-RU" sz="1400" i="1" dirty="0"/>
              <a:t>СПЕЦИАЛИЗИРОВАННАЯ МЕДИЦИНСКАЯ ПОМОЩЬ</a:t>
            </a:r>
            <a:br>
              <a:rPr lang="ru-RU" sz="1400" i="1" dirty="0"/>
            </a:br>
            <a:r>
              <a:rPr lang="ru-RU" sz="1400" i="1" dirty="0"/>
              <a:t>в амбулаторных условиях </a:t>
            </a:r>
          </a:p>
          <a:p>
            <a:r>
              <a:rPr lang="ru-RU" sz="1400" i="1" dirty="0"/>
              <a:t>профосмотры</a:t>
            </a:r>
            <a:r>
              <a:rPr lang="ru-RU" sz="1400" b="0" dirty="0"/>
              <a:t> </a:t>
            </a:r>
            <a:r>
              <a:rPr lang="en-US" sz="1200" b="0" i="1" dirty="0"/>
              <a:t>(</a:t>
            </a:r>
            <a:r>
              <a:rPr lang="ru-RU" sz="1200" b="0" i="1" dirty="0"/>
              <a:t>Приказ № 685)</a:t>
            </a:r>
          </a:p>
          <a:p>
            <a:r>
              <a:rPr lang="ru-RU" sz="1400" i="1" dirty="0"/>
              <a:t>прием и консультации профильными специалистами</a:t>
            </a:r>
            <a:r>
              <a:rPr lang="ru-RU" sz="1400" b="0" dirty="0"/>
              <a:t>, а также </a:t>
            </a:r>
            <a:r>
              <a:rPr lang="ru-RU" sz="1400" i="1" dirty="0"/>
              <a:t>услуги мобильной бригады на дому </a:t>
            </a:r>
            <a:r>
              <a:rPr lang="ru-RU" sz="1400" b="0" dirty="0"/>
              <a:t>при заболеваниях, вызывающих ухудшение эпидемиологической ситуации в стране</a:t>
            </a:r>
            <a:br>
              <a:rPr lang="ru-RU" sz="1400" b="0" dirty="0"/>
            </a:br>
            <a:r>
              <a:rPr lang="ru-RU" sz="1400" b="0" dirty="0"/>
              <a:t>и в случаях подозрения на них </a:t>
            </a:r>
          </a:p>
          <a:p>
            <a:r>
              <a:rPr lang="ru-RU" sz="1400" i="1" dirty="0"/>
              <a:t>динамическое наблюдение</a:t>
            </a:r>
            <a:r>
              <a:rPr lang="ru-RU" sz="1400" b="0" dirty="0"/>
              <a:t> профильными специалистами лиц с хроническими  заболеваниями</a:t>
            </a:r>
          </a:p>
          <a:p>
            <a:r>
              <a:rPr lang="ru-RU" sz="1400" i="1" dirty="0"/>
              <a:t>стоматологическая помощь</a:t>
            </a:r>
            <a:r>
              <a:rPr lang="ru-RU" sz="1400" b="0" dirty="0"/>
              <a:t> в экстренной и плановой форме отдельным категориям населения </a:t>
            </a:r>
            <a:r>
              <a:rPr lang="ru-RU" sz="1200" b="0" i="1" dirty="0"/>
              <a:t>(Приказ № ҚР ДСМ-106/2020)</a:t>
            </a:r>
          </a:p>
          <a:p>
            <a:r>
              <a:rPr lang="ru-RU" sz="1400" i="1" dirty="0"/>
              <a:t>диагностические услуги</a:t>
            </a:r>
            <a:r>
              <a:rPr lang="ru-RU" sz="1400" b="0" dirty="0"/>
              <a:t>, в том числе лабораторная диагностика</a:t>
            </a:r>
          </a:p>
          <a:p>
            <a:r>
              <a:rPr lang="ru-RU" sz="1400" i="1" dirty="0"/>
              <a:t>процедуры и манипуляции </a:t>
            </a:r>
            <a:r>
              <a:rPr lang="ru-RU" sz="1400" b="0" dirty="0"/>
              <a:t>по перечню </a:t>
            </a:r>
            <a:r>
              <a:rPr lang="ru-RU" sz="1200" b="0" i="1" dirty="0"/>
              <a:t>(Приказ № 626)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F3FB2-AA2F-45EA-8D95-8F09C7870385}"/>
              </a:ext>
            </a:extLst>
          </p:cNvPr>
          <p:cNvSpPr txBox="1"/>
          <p:nvPr/>
        </p:nvSpPr>
        <p:spPr>
          <a:xfrm>
            <a:off x="5072405" y="271054"/>
            <a:ext cx="354221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400" b="0">
                <a:solidFill>
                  <a:srgbClr val="0D3860"/>
                </a:solidFill>
                <a:latin typeface="Arial Narrow"/>
              </a:defRPr>
            </a:lvl1pPr>
          </a:lstStyle>
          <a:p>
            <a:r>
              <a:rPr lang="ru-RU" b="1" dirty="0"/>
              <a:t>СПЕЦИАЛИЗИРОВАННАЯ, В ТОМ ЧИСЛЕ ВЫСОКОТЕХНОЛОГИЧНАЯ</a:t>
            </a:r>
            <a:r>
              <a:rPr lang="ru-RU" dirty="0"/>
              <a:t>, медицинская помощь </a:t>
            </a:r>
            <a:r>
              <a:rPr lang="ru-RU" b="1" i="1" dirty="0"/>
              <a:t>в стационарозамещающих</a:t>
            </a:r>
            <a:br>
              <a:rPr lang="ru-RU" b="1" i="1" dirty="0"/>
            </a:br>
            <a:r>
              <a:rPr lang="ru-RU" b="1" i="1" dirty="0"/>
              <a:t> условиях</a:t>
            </a:r>
          </a:p>
          <a:p>
            <a:r>
              <a:rPr lang="ru-RU" b="1" dirty="0"/>
              <a:t>УСЛУГИ СТАЦИОНАРА НА ДОМУ </a:t>
            </a:r>
            <a:r>
              <a:rPr lang="ru-RU" dirty="0"/>
              <a:t>при заболеваниях, вызывающих ухудшение эпидемиологической ситуации в стране и в случаях подозрения на них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0CDE3-A74E-4699-98A0-9F2CF1734743}"/>
              </a:ext>
            </a:extLst>
          </p:cNvPr>
          <p:cNvSpPr txBox="1"/>
          <p:nvPr/>
        </p:nvSpPr>
        <p:spPr>
          <a:xfrm>
            <a:off x="5085737" y="2099790"/>
            <a:ext cx="31874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400" b="0">
                <a:solidFill>
                  <a:srgbClr val="0D3860"/>
                </a:solidFill>
                <a:latin typeface="Arial Narrow"/>
              </a:defRPr>
            </a:lvl1pPr>
          </a:lstStyle>
          <a:p>
            <a:r>
              <a:rPr lang="ru-RU" b="1" dirty="0"/>
              <a:t>СПЕЦИАЛИЗИРОВАННАЯ, В ТОМ ЧИСЛЕ ВЫСОКОТЕХНОЛОГИЧНАЯ</a:t>
            </a:r>
            <a:r>
              <a:rPr lang="ru-RU" dirty="0"/>
              <a:t>, медицинская помощь </a:t>
            </a:r>
            <a:r>
              <a:rPr lang="ru-RU" b="1" i="1" dirty="0"/>
              <a:t>в стационарных условиях</a:t>
            </a:r>
            <a:endParaRPr lang="ru-RU" i="1" dirty="0"/>
          </a:p>
          <a:p>
            <a:r>
              <a:rPr lang="ru-RU" b="1" i="1" dirty="0"/>
              <a:t>в плановой форме</a:t>
            </a:r>
            <a:r>
              <a:rPr lang="ru-RU" dirty="0"/>
              <a:t>, </a:t>
            </a:r>
            <a:r>
              <a:rPr lang="ru-RU" sz="1200" i="1" dirty="0"/>
              <a:t>за исключением случаев лечения заболеваний в рамках ГОБМП</a:t>
            </a:r>
            <a:endParaRPr lang="ru-RU" dirty="0"/>
          </a:p>
          <a:p>
            <a:r>
              <a:rPr lang="ru-RU" b="1" i="1" dirty="0"/>
              <a:t>в экстренной форме</a:t>
            </a:r>
            <a:r>
              <a:rPr lang="ru-RU" dirty="0"/>
              <a:t>, в том числе проведение лечебно-диагностических мероприятий в приемном отделении круглосуточного стационара, </a:t>
            </a:r>
            <a:r>
              <a:rPr lang="ru-RU" sz="1200" i="1" dirty="0"/>
              <a:t>за исключением случаев лечения заболеваний в рамках ГОБМП</a:t>
            </a:r>
            <a:endParaRPr lang="ru-RU" i="1" dirty="0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335C9126-B62A-4CC8-925C-B832B58443E9}"/>
              </a:ext>
            </a:extLst>
          </p:cNvPr>
          <p:cNvSpPr/>
          <p:nvPr/>
        </p:nvSpPr>
        <p:spPr>
          <a:xfrm>
            <a:off x="4777674" y="306618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53D5BA44-9834-42F3-ACF7-B45005C40898}"/>
              </a:ext>
            </a:extLst>
          </p:cNvPr>
          <p:cNvSpPr/>
          <p:nvPr/>
        </p:nvSpPr>
        <p:spPr>
          <a:xfrm>
            <a:off x="4775090" y="1182049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764A8F48-9CF0-4FD1-BB90-AE40C6B0814B}"/>
              </a:ext>
            </a:extLst>
          </p:cNvPr>
          <p:cNvSpPr/>
          <p:nvPr/>
        </p:nvSpPr>
        <p:spPr>
          <a:xfrm>
            <a:off x="4814823" y="2160972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55B68E44-0A90-4920-81ED-C1521B7CAAF6}"/>
              </a:ext>
            </a:extLst>
          </p:cNvPr>
          <p:cNvSpPr/>
          <p:nvPr/>
        </p:nvSpPr>
        <p:spPr>
          <a:xfrm>
            <a:off x="4818493" y="4605501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FA5F2610-3938-487C-9AF1-B1D0F6E50639}"/>
              </a:ext>
            </a:extLst>
          </p:cNvPr>
          <p:cNvSpPr/>
          <p:nvPr/>
        </p:nvSpPr>
        <p:spPr>
          <a:xfrm>
            <a:off x="4814822" y="5382929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E2EEF216-8BD2-42CE-90A4-BCFB93C915EA}"/>
              </a:ext>
            </a:extLst>
          </p:cNvPr>
          <p:cNvSpPr/>
          <p:nvPr/>
        </p:nvSpPr>
        <p:spPr>
          <a:xfrm>
            <a:off x="8438064" y="635287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DAD6023D-6BC1-4BC5-835B-2927F2E31664}"/>
              </a:ext>
            </a:extLst>
          </p:cNvPr>
          <p:cNvSpPr/>
          <p:nvPr/>
        </p:nvSpPr>
        <p:spPr>
          <a:xfrm>
            <a:off x="8448241" y="1523080"/>
            <a:ext cx="308063" cy="333751"/>
          </a:xfrm>
          <a:prstGeom prst="flowChartConnector">
            <a:avLst/>
          </a:prstGeom>
          <a:solidFill>
            <a:srgbClr val="C1CD9F"/>
          </a:solidFill>
          <a:ln w="57150"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2CBB80A-3203-4EE7-90D1-B60CEE571C5A}"/>
              </a:ext>
            </a:extLst>
          </p:cNvPr>
          <p:cNvCxnSpPr/>
          <p:nvPr/>
        </p:nvCxnSpPr>
        <p:spPr>
          <a:xfrm>
            <a:off x="4691647" y="635287"/>
            <a:ext cx="0" cy="5798429"/>
          </a:xfrm>
          <a:prstGeom prst="line">
            <a:avLst/>
          </a:prstGeom>
          <a:ln w="28575" cap="flat" cmpd="sng" algn="ctr">
            <a:solidFill>
              <a:srgbClr val="C1CD9F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44CC590-B24B-480B-8958-84E81FA45BA8}"/>
              </a:ext>
            </a:extLst>
          </p:cNvPr>
          <p:cNvCxnSpPr/>
          <p:nvPr/>
        </p:nvCxnSpPr>
        <p:spPr>
          <a:xfrm>
            <a:off x="8375373" y="635287"/>
            <a:ext cx="0" cy="5798429"/>
          </a:xfrm>
          <a:prstGeom prst="line">
            <a:avLst/>
          </a:prstGeom>
          <a:ln w="28575" cap="flat" cmpd="sng" algn="ctr">
            <a:solidFill>
              <a:srgbClr val="C1CD9F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AE71BA-6808-40C2-87F3-F90D82BADF0E}"/>
              </a:ext>
            </a:extLst>
          </p:cNvPr>
          <p:cNvGrpSpPr/>
          <p:nvPr/>
        </p:nvGrpSpPr>
        <p:grpSpPr>
          <a:xfrm>
            <a:off x="1800" y="724727"/>
            <a:ext cx="1694545" cy="5513865"/>
            <a:chOff x="1800" y="724727"/>
            <a:chExt cx="1694545" cy="551386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5550795-43DE-48E2-8044-91AA76792503}"/>
                </a:ext>
              </a:extLst>
            </p:cNvPr>
            <p:cNvSpPr/>
            <p:nvPr/>
          </p:nvSpPr>
          <p:spPr>
            <a:xfrm>
              <a:off x="103958" y="969038"/>
              <a:ext cx="1168862" cy="5025243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7E852-9A02-4D46-A0AB-8FAA9E99AA7B}"/>
                </a:ext>
              </a:extLst>
            </p:cNvPr>
            <p:cNvSpPr txBox="1"/>
            <p:nvPr/>
          </p:nvSpPr>
          <p:spPr>
            <a:xfrm>
              <a:off x="30420" y="724727"/>
              <a:ext cx="1097283" cy="18620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11500" b="1" dirty="0">
                  <a:solidFill>
                    <a:srgbClr val="224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16" name="Блок-схема: узел 15">
              <a:extLst>
                <a:ext uri="{FF2B5EF4-FFF2-40B4-BE49-F238E27FC236}">
                  <a16:creationId xmlns:a16="http://schemas.microsoft.com/office/drawing/2014/main" id="{ADE33141-DE67-4BBF-9D5C-FDA756ECA527}"/>
                </a:ext>
              </a:extLst>
            </p:cNvPr>
            <p:cNvSpPr/>
            <p:nvPr/>
          </p:nvSpPr>
          <p:spPr>
            <a:xfrm>
              <a:off x="1388282" y="848298"/>
              <a:ext cx="308063" cy="333751"/>
            </a:xfrm>
            <a:prstGeom prst="flowChartConnector">
              <a:avLst/>
            </a:prstGeom>
            <a:solidFill>
              <a:srgbClr val="C1CD9F"/>
            </a:solidFill>
            <a:ln w="57150">
              <a:solidFill>
                <a:schemeClr val="bg1">
                  <a:lumMod val="65000"/>
                </a:schemeClr>
              </a:solidFill>
            </a:ln>
            <a:effectLst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28CB9EC-9E1E-40B8-881F-5EB00371C4DA}"/>
                </a:ext>
              </a:extLst>
            </p:cNvPr>
            <p:cNvCxnSpPr/>
            <p:nvPr/>
          </p:nvCxnSpPr>
          <p:spPr>
            <a:xfrm>
              <a:off x="1383237" y="939113"/>
              <a:ext cx="0" cy="5271299"/>
            </a:xfrm>
            <a:prstGeom prst="line">
              <a:avLst/>
            </a:prstGeom>
            <a:ln w="28575" cap="flat" cmpd="sng" algn="ctr">
              <a:solidFill>
                <a:srgbClr val="C1CD9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750DB8-1FAF-4966-BBB5-D3FF024AA18F}"/>
                </a:ext>
              </a:extLst>
            </p:cNvPr>
            <p:cNvSpPr txBox="1"/>
            <p:nvPr/>
          </p:nvSpPr>
          <p:spPr>
            <a:xfrm>
              <a:off x="68175" y="1910559"/>
              <a:ext cx="1097283" cy="18620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11500" b="1" dirty="0">
                  <a:solidFill>
                    <a:srgbClr val="224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F8CF63D-C5B0-425E-8846-D944CC896F1F}"/>
                </a:ext>
              </a:extLst>
            </p:cNvPr>
            <p:cNvSpPr txBox="1"/>
            <p:nvPr/>
          </p:nvSpPr>
          <p:spPr>
            <a:xfrm>
              <a:off x="1800" y="3144409"/>
              <a:ext cx="1097283" cy="18620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11500" b="1" dirty="0">
                  <a:solidFill>
                    <a:srgbClr val="224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5D6D8F-E253-4531-8946-923CF0C89BAF}"/>
                </a:ext>
              </a:extLst>
            </p:cNvPr>
            <p:cNvSpPr txBox="1"/>
            <p:nvPr/>
          </p:nvSpPr>
          <p:spPr>
            <a:xfrm>
              <a:off x="68960" y="4376544"/>
              <a:ext cx="1097283" cy="18620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11500" b="1" dirty="0">
                  <a:solidFill>
                    <a:srgbClr val="224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2B6C5EC-6F79-4D40-A383-87DAE8C1A685}"/>
              </a:ext>
            </a:extLst>
          </p:cNvPr>
          <p:cNvSpPr/>
          <p:nvPr/>
        </p:nvSpPr>
        <p:spPr>
          <a:xfrm>
            <a:off x="5814369" y="4525790"/>
            <a:ext cx="2981332" cy="2102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CDF324-F8C3-402C-9505-D8FB6E38DE51}"/>
              </a:ext>
            </a:extLst>
          </p:cNvPr>
          <p:cNvSpPr/>
          <p:nvPr/>
        </p:nvSpPr>
        <p:spPr>
          <a:xfrm>
            <a:off x="5405023" y="1375953"/>
            <a:ext cx="3399343" cy="26735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2A62715-ADB2-4DEB-B4B9-80D6BF4D6A07}"/>
              </a:ext>
            </a:extLst>
          </p:cNvPr>
          <p:cNvSpPr/>
          <p:nvPr/>
        </p:nvSpPr>
        <p:spPr>
          <a:xfrm>
            <a:off x="340921" y="4541456"/>
            <a:ext cx="5398027" cy="2102625"/>
          </a:xfrm>
          <a:prstGeom prst="rect">
            <a:avLst/>
          </a:prstGeom>
          <a:solidFill>
            <a:srgbClr val="E8F2FC"/>
          </a:solidFill>
          <a:ln w="9525" cap="flat" cmpd="sng" algn="ctr">
            <a:solidFill>
              <a:srgbClr val="0D38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CECEF0-CEB6-44D8-9541-67A1482617CF}"/>
              </a:ext>
            </a:extLst>
          </p:cNvPr>
          <p:cNvSpPr/>
          <p:nvPr/>
        </p:nvSpPr>
        <p:spPr>
          <a:xfrm>
            <a:off x="328014" y="1375953"/>
            <a:ext cx="4989564" cy="2673533"/>
          </a:xfrm>
          <a:prstGeom prst="rect">
            <a:avLst/>
          </a:prstGeom>
          <a:solidFill>
            <a:srgbClr val="F7FAF0"/>
          </a:solidFill>
          <a:ln w="9525" cap="flat" cmpd="sng" algn="ctr">
            <a:solidFill>
              <a:srgbClr val="5065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57F00B-7636-4D2D-BD20-B9441D03B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0" t="6271" r="30021"/>
          <a:stretch/>
        </p:blipFill>
        <p:spPr bwMode="auto">
          <a:xfrm>
            <a:off x="9097047" y="1425264"/>
            <a:ext cx="2754031" cy="5016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069DB-5207-4173-B4C5-7C7A697C59BA}"/>
              </a:ext>
            </a:extLst>
          </p:cNvPr>
          <p:cNvSpPr txBox="1"/>
          <p:nvPr/>
        </p:nvSpPr>
        <p:spPr>
          <a:xfrm>
            <a:off x="106679" y="0"/>
            <a:ext cx="6100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Пакеты ГОБМП и ОСМС</a:t>
            </a:r>
            <a:br>
              <a:rPr lang="ru-RU" sz="2800" b="1" dirty="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редакции Кодекса </a:t>
            </a:r>
            <a:endParaRPr lang="ru-RU" sz="2800" b="1" i="1" dirty="0">
              <a:solidFill>
                <a:srgbClr val="0D3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B1BFA-BF8F-4C80-9746-2941337F0F0A}"/>
              </a:ext>
            </a:extLst>
          </p:cNvPr>
          <p:cNvSpPr txBox="1"/>
          <p:nvPr/>
        </p:nvSpPr>
        <p:spPr>
          <a:xfrm>
            <a:off x="340922" y="989411"/>
            <a:ext cx="5101284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ru-RU" b="1" dirty="0">
                <a:solidFill>
                  <a:srgbClr val="0D3860"/>
                </a:solidFill>
                <a:latin typeface="Arial Narrow"/>
                <a:sym typeface="Arial Narrow"/>
              </a:rPr>
              <a:t>ГОБМП</a:t>
            </a:r>
            <a:endParaRPr lang="ru-RU" sz="1400" b="1" dirty="0">
              <a:solidFill>
                <a:srgbClr val="0D3860"/>
              </a:solidFill>
              <a:latin typeface="Arial Narrow"/>
              <a:sym typeface="Arial Narrow"/>
            </a:endParaRP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Скорая помощь, </a:t>
            </a:r>
            <a:r>
              <a:rPr lang="ru-RU" sz="1200" i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том числе с привлечением медицинской авиации </a:t>
            </a:r>
            <a:endParaRPr lang="ru-RU" sz="1400" i="1" dirty="0">
              <a:solidFill>
                <a:srgbClr val="0D3860"/>
              </a:solidFill>
              <a:latin typeface="Arial Narrow"/>
              <a:ea typeface="Arial Narrow"/>
              <a:cs typeface="Arial Narrow"/>
            </a:endParaRP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Первичная медико-санитарная помощь</a:t>
            </a: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Специализированная медицинская помощь </a:t>
            </a:r>
            <a:r>
              <a:rPr lang="ru-RU" sz="1200" i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в амбулаторных, стационарозамещающих и стационарных условиях при социально значимых заболеваниях и основных хронических заболеваниях, неотложных состояниях</a:t>
            </a: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Специализированная медицинская помощь </a:t>
            </a:r>
            <a:r>
              <a:rPr lang="ru-RU" sz="1200" i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в экстренной форме для незастрахованных по перечню</a:t>
            </a:r>
            <a:endParaRPr lang="ru-RU" sz="1400" i="1" dirty="0">
              <a:solidFill>
                <a:srgbClr val="0D38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</a:rPr>
              <a:t>Медицинская реабилитация </a:t>
            </a:r>
            <a:r>
              <a:rPr lang="ru-RU" sz="1200" i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</a:rPr>
              <a:t>при лечении основного заболевания и больных туберкулезом</a:t>
            </a:r>
            <a:endParaRPr lang="ru-RU" sz="1400" i="1" dirty="0">
              <a:solidFill>
                <a:srgbClr val="0D3860"/>
              </a:solidFill>
              <a:latin typeface="Arial Narrow"/>
              <a:ea typeface="Arial Narrow"/>
              <a:cs typeface="Arial Narrow"/>
            </a:endParaRP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Паллиативная помощь </a:t>
            </a: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Обеспечение препаратами крови и ее компонентами</a:t>
            </a: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/>
                <a:ea typeface="Arial Narrow"/>
                <a:cs typeface="Arial Narrow"/>
                <a:sym typeface="Arial Narrow"/>
              </a:rPr>
              <a:t>Патологоанатомическая диагностика</a:t>
            </a:r>
          </a:p>
          <a:p>
            <a:pPr marL="87313" indent="-87313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Донорство</a:t>
            </a:r>
            <a:endParaRPr lang="ru-RU" sz="1400" b="1" dirty="0">
              <a:solidFill>
                <a:srgbClr val="0D38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F775D9-3B04-433E-8BB1-38761AE8CE9F}"/>
              </a:ext>
            </a:extLst>
          </p:cNvPr>
          <p:cNvSpPr txBox="1"/>
          <p:nvPr/>
        </p:nvSpPr>
        <p:spPr>
          <a:xfrm>
            <a:off x="314772" y="4499885"/>
            <a:ext cx="548830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dk2"/>
              </a:buClr>
              <a:buSzPts val="1800"/>
              <a:defRPr sz="1600" b="1">
                <a:solidFill>
                  <a:schemeClr val="dk2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  <a:sym typeface="Arial Narrow"/>
              </a:rPr>
              <a:t>Специализированная медицинская помощь </a:t>
            </a:r>
            <a:r>
              <a:rPr lang="ru-RU" sz="1200" b="0" i="1" dirty="0">
                <a:solidFill>
                  <a:srgbClr val="0D3860"/>
                </a:solidFill>
                <a:sym typeface="Arial Narrow"/>
              </a:rPr>
              <a:t>в амбулаторных условиях</a:t>
            </a:r>
            <a:endParaRPr lang="ru-RU" sz="1400" b="0" i="1" dirty="0">
              <a:solidFill>
                <a:srgbClr val="0D3860"/>
              </a:solidFill>
              <a:sym typeface="Arial Narrow"/>
            </a:endParaRPr>
          </a:p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  <a:sym typeface="Arial Narrow"/>
              </a:rPr>
              <a:t>Специализированная медицинская помощь </a:t>
            </a:r>
            <a:r>
              <a:rPr lang="ru-RU" sz="1200" b="0" i="1" dirty="0">
                <a:solidFill>
                  <a:srgbClr val="0D3860"/>
                </a:solidFill>
                <a:sym typeface="Arial Narrow"/>
              </a:rPr>
              <a:t>в стационарозамещающих условиях</a:t>
            </a:r>
            <a:endParaRPr lang="ru-RU" sz="1400" b="0" i="1" dirty="0">
              <a:solidFill>
                <a:srgbClr val="0D3860"/>
              </a:solidFill>
              <a:sym typeface="Arial Narrow"/>
            </a:endParaRPr>
          </a:p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  <a:sym typeface="Arial Narrow"/>
              </a:rPr>
              <a:t>Специализированная медицинская помощь </a:t>
            </a:r>
            <a:r>
              <a:rPr lang="ru-RU" sz="1200" b="0" i="1" dirty="0">
                <a:solidFill>
                  <a:srgbClr val="0D3860"/>
                </a:solidFill>
                <a:sym typeface="Arial Narrow"/>
              </a:rPr>
              <a:t>в стационарных условиях в плановой форме, за исключением случаев лечения заболеваний в рамках ГОБМП </a:t>
            </a:r>
          </a:p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  <a:sym typeface="Arial Narrow"/>
              </a:rPr>
              <a:t>Специализированная медицинская помощь </a:t>
            </a:r>
            <a:r>
              <a:rPr lang="ru-RU" sz="1200" b="0" i="1" dirty="0">
                <a:solidFill>
                  <a:srgbClr val="0D3860"/>
                </a:solidFill>
                <a:sym typeface="Arial Narrow"/>
              </a:rPr>
              <a:t>в стационарных условиях в экстренной форме для застрахованных, за исключением случаев в рамках ГОБМП </a:t>
            </a:r>
            <a:endParaRPr lang="ru-RU" sz="1400" b="0" i="1" dirty="0">
              <a:solidFill>
                <a:srgbClr val="0D3860"/>
              </a:solidFill>
              <a:sym typeface="Arial Narrow"/>
            </a:endParaRPr>
          </a:p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D3860"/>
                </a:solidFill>
                <a:sym typeface="Arial Narrow"/>
              </a:rPr>
              <a:t> </a:t>
            </a:r>
            <a:r>
              <a:rPr lang="ru-RU" sz="1400" dirty="0">
                <a:solidFill>
                  <a:srgbClr val="0D3860"/>
                </a:solidFill>
                <a:sym typeface="Arial Narrow"/>
              </a:rPr>
              <a:t>Медицинская реабилитация   </a:t>
            </a:r>
          </a:p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  <a:sym typeface="Arial Narrow"/>
              </a:rPr>
              <a:t> Патологоанатомическая диагностика</a:t>
            </a:r>
          </a:p>
          <a:p>
            <a:pPr marL="87313" indent="-873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3860"/>
                </a:solidFill>
              </a:rPr>
              <a:t> Донорство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45DCA5-C3F2-4A53-ADA4-9D318D1CA857}"/>
              </a:ext>
            </a:extLst>
          </p:cNvPr>
          <p:cNvSpPr txBox="1"/>
          <p:nvPr/>
        </p:nvSpPr>
        <p:spPr>
          <a:xfrm>
            <a:off x="5442206" y="1558363"/>
            <a:ext cx="333603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+ </a:t>
            </a:r>
            <a:r>
              <a:rPr lang="ru-RU" sz="1200" i="1" u="sng" spc="1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Экстренная: </a:t>
            </a:r>
            <a:r>
              <a:rPr lang="ru-RU" sz="1200" i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для незастрахованных по перечню</a:t>
            </a:r>
            <a:endParaRPr lang="x-none" sz="12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200" i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при изоляции лиц, находившихся в контакте, а также бактерионосителей, вирусоносителей и лиц с подозрением на инфекционное или паразитарное заболевание, представляющее опасность для окружающих;</a:t>
            </a:r>
          </a:p>
          <a:p>
            <a:pPr marL="0" marR="0" lvl="0" indent="0" algn="l" defTabSz="914400" rtl="0" eaLnBrk="1" fontAlgn="base" latinLnBrk="0" hangingPunct="1">
              <a:buClrTx/>
              <a:buSzTx/>
              <a:tabLst/>
              <a:defRPr/>
            </a:pPr>
            <a:r>
              <a:rPr lang="ru-RU" sz="16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+</a:t>
            </a:r>
            <a:r>
              <a:rPr lang="ru-RU" sz="14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при лечении инфекционных или паразитарных заболеваний, представляющих опасность для окружающих 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+</a:t>
            </a:r>
            <a:r>
              <a:rPr lang="ru-RU" sz="12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Плановая: </a:t>
            </a:r>
            <a:r>
              <a:rPr lang="ru-RU" sz="1200" i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при СЗЗ; при хронических заболеваниях, требующих динамического наблюдения </a:t>
            </a:r>
            <a:endParaRPr lang="x-none" sz="12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FE694-F344-48C9-B70A-670EC7AD5753}"/>
              </a:ext>
            </a:extLst>
          </p:cNvPr>
          <p:cNvSpPr txBox="1"/>
          <p:nvPr/>
        </p:nvSpPr>
        <p:spPr>
          <a:xfrm>
            <a:off x="5955983" y="5007882"/>
            <a:ext cx="3129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+</a:t>
            </a:r>
            <a:r>
              <a:rPr lang="ru-RU" sz="12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u="sng" spc="1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</a:rPr>
              <a:t>Экстренная: </a:t>
            </a:r>
            <a:r>
              <a:rPr lang="ru-RU" sz="1200" i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для застрахованных, за исключением случаев в рамках ГОБМП </a:t>
            </a:r>
          </a:p>
          <a:p>
            <a:r>
              <a:rPr lang="ru-RU" sz="16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+</a:t>
            </a:r>
            <a:r>
              <a:rPr lang="ru-RU" sz="1200" b="1" i="1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u="sng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Плановая: </a:t>
            </a:r>
            <a:r>
              <a:rPr lang="ru-RU" sz="1200" i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 исключением случаев лечения заболеваний в рамках ГОБМП (СЗЗ и хронические заболевания, подлежащие динамическому наблюдению)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D5A6C3-01D3-4A4D-B08E-FAC0BF2EA681}"/>
              </a:ext>
            </a:extLst>
          </p:cNvPr>
          <p:cNvSpPr txBox="1"/>
          <p:nvPr/>
        </p:nvSpPr>
        <p:spPr>
          <a:xfrm>
            <a:off x="5416056" y="1395300"/>
            <a:ext cx="3336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kern="1200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ОТЛИЧИЯ ОТ ПРЕДЫДУЩЕЙ РЕДАКЦИИ</a:t>
            </a:r>
            <a:endParaRPr lang="x-none" sz="1200" i="1" dirty="0">
              <a:solidFill>
                <a:srgbClr val="48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857CE9-D78B-43B6-91AC-F1D99B1BE363}"/>
              </a:ext>
            </a:extLst>
          </p:cNvPr>
          <p:cNvSpPr txBox="1"/>
          <p:nvPr/>
        </p:nvSpPr>
        <p:spPr>
          <a:xfrm>
            <a:off x="5893365" y="4796670"/>
            <a:ext cx="3336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kern="1200" spc="10" dirty="0">
                <a:solidFill>
                  <a:srgbClr val="48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ОТЛИЧИЯ ОТ ПРЕДЫДУЩЕЙ РЕДАКЦИИ</a:t>
            </a:r>
            <a:endParaRPr lang="x-none" sz="1200" i="1" dirty="0">
              <a:solidFill>
                <a:srgbClr val="48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F9DEE-72A5-4C33-9B20-7F4FCF74C12B}"/>
              </a:ext>
            </a:extLst>
          </p:cNvPr>
          <p:cNvSpPr txBox="1"/>
          <p:nvPr/>
        </p:nvSpPr>
        <p:spPr>
          <a:xfrm>
            <a:off x="314694" y="4172124"/>
            <a:ext cx="210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3860"/>
                </a:solidFill>
                <a:latin typeface="Arial Narrow"/>
                <a:sym typeface="Arial Narrow"/>
              </a:rPr>
              <a:t>ОСМС</a:t>
            </a:r>
          </a:p>
        </p:txBody>
      </p:sp>
    </p:spTree>
    <p:extLst>
      <p:ext uri="{BB962C8B-B14F-4D97-AF65-F5344CB8AC3E}">
        <p14:creationId xmlns:p14="http://schemas.microsoft.com/office/powerpoint/2010/main" val="58724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B511C9-D12A-43DA-93C9-4EAC4595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95" y="171808"/>
            <a:ext cx="6617694" cy="516819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Arial Narrow" panose="020B0606020202030204" pitchFamily="34" charset="0"/>
              </a:rPr>
              <a:t>Лекарственное обеспечение ГОБМП и ОСМС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7CC99E4-C092-4DE5-9EB7-3352DCB5E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r="24276"/>
          <a:stretch/>
        </p:blipFill>
        <p:spPr bwMode="auto">
          <a:xfrm>
            <a:off x="290674" y="1663434"/>
            <a:ext cx="2532799" cy="22205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4F055F9-2D4A-45D3-97AD-B00FFBEC7E3A}"/>
              </a:ext>
            </a:extLst>
          </p:cNvPr>
          <p:cNvCxnSpPr/>
          <p:nvPr/>
        </p:nvCxnSpPr>
        <p:spPr>
          <a:xfrm>
            <a:off x="7652313" y="1488587"/>
            <a:ext cx="0" cy="43902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B34E5E-969E-4FFF-8E7C-0EEF4F7D06DC}"/>
              </a:ext>
            </a:extLst>
          </p:cNvPr>
          <p:cNvSpPr txBox="1"/>
          <p:nvPr/>
        </p:nvSpPr>
        <p:spPr>
          <a:xfrm>
            <a:off x="515202" y="3983742"/>
            <a:ext cx="24046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Лекарственные средства, медицинские изделия и специализированные лечебные продукты должны быть</a:t>
            </a:r>
            <a:r>
              <a:rPr lang="ru-RU" sz="12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, зарегистрированы в РК и включены в Казахстанский национальный лекарственный формуляр</a:t>
            </a:r>
            <a:endParaRPr lang="ru-RU" sz="1200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453F84-AA2B-4E6F-93EC-41F21F6688FF}"/>
              </a:ext>
            </a:extLst>
          </p:cNvPr>
          <p:cNvSpPr txBox="1"/>
          <p:nvPr/>
        </p:nvSpPr>
        <p:spPr>
          <a:xfrm>
            <a:off x="3568607" y="1517448"/>
            <a:ext cx="3411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ГОБМП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4162D7-419D-4E18-B194-521ED79D5411}"/>
              </a:ext>
            </a:extLst>
          </p:cNvPr>
          <p:cNvSpPr txBox="1"/>
          <p:nvPr/>
        </p:nvSpPr>
        <p:spPr>
          <a:xfrm>
            <a:off x="7828695" y="1517448"/>
            <a:ext cx="3411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ОСМС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8B4B889-4195-4AB6-BF43-64C54AD1CA4A}"/>
              </a:ext>
            </a:extLst>
          </p:cNvPr>
          <p:cNvGrpSpPr/>
          <p:nvPr/>
        </p:nvGrpSpPr>
        <p:grpSpPr>
          <a:xfrm>
            <a:off x="3568606" y="2010511"/>
            <a:ext cx="3987323" cy="3954929"/>
            <a:chOff x="3568606" y="2010511"/>
            <a:chExt cx="3987323" cy="395492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2B39280-2D30-421F-A0A6-AD8E03A2FA27}"/>
                </a:ext>
              </a:extLst>
            </p:cNvPr>
            <p:cNvSpPr/>
            <p:nvPr/>
          </p:nvSpPr>
          <p:spPr>
            <a:xfrm>
              <a:off x="4811490" y="2086197"/>
              <a:ext cx="1249680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B6E68BB-1678-49DD-8BB7-97DCD0A8FEA5}"/>
                </a:ext>
              </a:extLst>
            </p:cNvPr>
            <p:cNvSpPr/>
            <p:nvPr/>
          </p:nvSpPr>
          <p:spPr>
            <a:xfrm>
              <a:off x="3735981" y="2351255"/>
              <a:ext cx="3411582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21F3F28-169F-43FC-85AD-50E603DF4F59}"/>
                </a:ext>
              </a:extLst>
            </p:cNvPr>
            <p:cNvSpPr/>
            <p:nvPr/>
          </p:nvSpPr>
          <p:spPr>
            <a:xfrm>
              <a:off x="4811490" y="3129011"/>
              <a:ext cx="2486293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DD73759-9572-406D-90F1-5363687B29B5}"/>
                </a:ext>
              </a:extLst>
            </p:cNvPr>
            <p:cNvSpPr/>
            <p:nvPr/>
          </p:nvSpPr>
          <p:spPr>
            <a:xfrm>
              <a:off x="4802781" y="4177452"/>
              <a:ext cx="2410956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1DA8C8-38C6-4579-9C9E-1082FB35B204}"/>
                </a:ext>
              </a:extLst>
            </p:cNvPr>
            <p:cNvSpPr txBox="1"/>
            <p:nvPr/>
          </p:nvSpPr>
          <p:spPr>
            <a:xfrm>
              <a:off x="3568606" y="2010511"/>
              <a:ext cx="3987323" cy="395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indent="-87313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при оказании скорой помощи, специализированной медицинской помощи в стационарных и стационарозамещающих условиях</a:t>
              </a:r>
            </a:p>
            <a:p>
              <a:pPr marL="87313" indent="-87313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при оказании первичной медико-санитарной помощи по перечню заболеваний, против которых проводятся профилактические прививки</a:t>
              </a:r>
            </a:p>
            <a:p>
              <a:pPr marL="87313" indent="-87313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при оказании первичной медико-санитарной </a:t>
              </a:r>
              <a:b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и специализированной помощи </a:t>
              </a:r>
              <a:r>
                <a:rPr lang="ru-RU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по перечню лекарственных средств и медицинских изделий для бесплатного и  льготного обеспечения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отдельных категорий граждан РК</a:t>
              </a:r>
              <a:b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(амбулаторное лекарственное обеспечение) </a:t>
              </a:r>
              <a:b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(Приказ МЗРК от 29 августа 2017 года № 666)</a:t>
              </a:r>
              <a:endPara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7E94907-88C2-4755-848C-63E9E71D59C3}"/>
              </a:ext>
            </a:extLst>
          </p:cNvPr>
          <p:cNvGrpSpPr/>
          <p:nvPr/>
        </p:nvGrpSpPr>
        <p:grpSpPr>
          <a:xfrm>
            <a:off x="8090890" y="2018139"/>
            <a:ext cx="3810421" cy="3308598"/>
            <a:chOff x="8090890" y="2018139"/>
            <a:chExt cx="3810421" cy="3308598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815AC994-090E-4F4B-BE87-7946DD34CFA2}"/>
                </a:ext>
              </a:extLst>
            </p:cNvPr>
            <p:cNvSpPr/>
            <p:nvPr/>
          </p:nvSpPr>
          <p:spPr>
            <a:xfrm>
              <a:off x="9335591" y="2110787"/>
              <a:ext cx="1680751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66E76E21-0B0F-4D09-838E-7F3C254C4EA9}"/>
                </a:ext>
              </a:extLst>
            </p:cNvPr>
            <p:cNvSpPr/>
            <p:nvPr/>
          </p:nvSpPr>
          <p:spPr>
            <a:xfrm>
              <a:off x="8228053" y="2342486"/>
              <a:ext cx="1751970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F44719D6-4999-4DF6-8A88-1FC2B2F180EC}"/>
                </a:ext>
              </a:extLst>
            </p:cNvPr>
            <p:cNvSpPr/>
            <p:nvPr/>
          </p:nvSpPr>
          <p:spPr>
            <a:xfrm>
              <a:off x="9335590" y="3394706"/>
              <a:ext cx="2464523" cy="21952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23DD93-3C68-4845-8EC0-49E7A054EB34}"/>
                </a:ext>
              </a:extLst>
            </p:cNvPr>
            <p:cNvSpPr txBox="1"/>
            <p:nvPr/>
          </p:nvSpPr>
          <p:spPr>
            <a:xfrm>
              <a:off x="8090890" y="2018139"/>
              <a:ext cx="3810421" cy="330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7313" indent="-87313" fontAlgn="base">
                <a:spcAft>
                  <a:spcPts val="60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dirty="0"/>
                <a:t>при оказании специализированной медицинской помощи в стационарных и стационарозамещающих условиях в соответствии с лекарственными формулярами организаций здравоохранения</a:t>
              </a:r>
            </a:p>
            <a:p>
              <a:r>
                <a:rPr lang="ru-RU" dirty="0"/>
                <a:t>при оказании первичной медико-санитарной и специализированной медицинской помощи </a:t>
              </a:r>
              <a:r>
                <a:rPr lang="ru-RU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по перечню лекарственных средств и медицинских изделий для бесплатного и  льготного обеспечения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отдельных категорий граждан РК </a:t>
              </a:r>
              <a:r>
                <a:rPr lang="ru-RU" dirty="0"/>
                <a:t>(амбулаторное лекарственное обеспечение)</a:t>
              </a:r>
              <a:b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(Приказ МЗРК от 29 августа 2017 года № 666)</a:t>
              </a:r>
              <a:endParaRPr lang="ru-RU" dirty="0"/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AF5FD69-E2DC-452B-9539-6FDD7D3B0683}"/>
              </a:ext>
            </a:extLst>
          </p:cNvPr>
          <p:cNvCxnSpPr>
            <a:cxnSpLocks/>
          </p:cNvCxnSpPr>
          <p:nvPr/>
        </p:nvCxnSpPr>
        <p:spPr>
          <a:xfrm flipH="1">
            <a:off x="515202" y="3981565"/>
            <a:ext cx="2098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9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A3DAB6-0176-4CC7-B8D7-23B8EE8955F9}"/>
              </a:ext>
            </a:extLst>
          </p:cNvPr>
          <p:cNvSpPr txBox="1"/>
          <p:nvPr/>
        </p:nvSpPr>
        <p:spPr>
          <a:xfrm>
            <a:off x="193765" y="198511"/>
            <a:ext cx="7748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D3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Медуслуги в пакетах ГОБМП и ОСМС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819EB-927C-4501-8364-037CD3574FE3}"/>
              </a:ext>
            </a:extLst>
          </p:cNvPr>
          <p:cNvSpPr txBox="1"/>
          <p:nvPr/>
        </p:nvSpPr>
        <p:spPr>
          <a:xfrm>
            <a:off x="449581" y="2639930"/>
            <a:ext cx="25026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D3860"/>
                </a:solidFill>
                <a:latin typeface="Arial Narrow" panose="020B0606020202030204" pitchFamily="34" charset="0"/>
              </a:rPr>
              <a:t>ВЫСОКОТЕХНОЛОГИЧНАЯ</a:t>
            </a:r>
            <a:br>
              <a:rPr lang="ru-RU" sz="1600" b="1" dirty="0">
                <a:solidFill>
                  <a:srgbClr val="0D3860"/>
                </a:solidFill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rgbClr val="0D3860"/>
                </a:solidFill>
                <a:latin typeface="Arial Narrow" panose="020B0606020202030204" pitchFamily="34" charset="0"/>
              </a:rPr>
              <a:t>МЕДИЦИНСКАЯ ПОМОЩЬ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является частью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специализированной медицинской помощи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оказывается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профильными специалистами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 при заболеваниях, требующих применения инновационных или уникальных методов  лечения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оказывается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в амбулаторных, стационарозамещающих и стационарных условиях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 пакет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ГОБМП и ОСМС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83D96-EE95-43BF-BF98-24FD82E364B7}"/>
              </a:ext>
            </a:extLst>
          </p:cNvPr>
          <p:cNvSpPr txBox="1"/>
          <p:nvPr/>
        </p:nvSpPr>
        <p:spPr>
          <a:xfrm>
            <a:off x="3212917" y="2639930"/>
            <a:ext cx="250262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600" dirty="0">
                <a:solidFill>
                  <a:srgbClr val="0D3860"/>
                </a:solidFill>
              </a:rPr>
              <a:t>МЕДИЦИНСКАЯ ПОМОЩЬ ПРИ ОРФАННЫХ </a:t>
            </a:r>
            <a:r>
              <a:rPr lang="ru-RU" sz="1600" i="1" dirty="0">
                <a:solidFill>
                  <a:srgbClr val="0D3860"/>
                </a:solidFill>
              </a:rPr>
              <a:t>(редких) </a:t>
            </a:r>
            <a:r>
              <a:rPr lang="ru-RU" sz="1600" dirty="0">
                <a:solidFill>
                  <a:srgbClr val="0D3860"/>
                </a:solidFill>
              </a:rPr>
              <a:t>ЗАБОЛЕВАНИЯХ</a:t>
            </a:r>
          </a:p>
          <a:p>
            <a:r>
              <a:rPr lang="ru-RU" sz="1400" b="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1400" b="0" i="1" dirty="0">
                <a:solidFill>
                  <a:srgbClr val="0D3860"/>
                </a:solidFill>
                <a:latin typeface="Arial Narrow" panose="020B0606020202030204" pitchFamily="34" charset="0"/>
              </a:rPr>
              <a:t>лекарственное обеспечение, медицинские услуги</a:t>
            </a:r>
            <a:endParaRPr lang="ru-RU" sz="1400" i="1" dirty="0">
              <a:solidFill>
                <a:srgbClr val="0D3860"/>
              </a:solidFill>
              <a:latin typeface="Arial Narrow" panose="020B0606020202030204" pitchFamily="34" charset="0"/>
            </a:endParaRPr>
          </a:p>
          <a:p>
            <a:r>
              <a:rPr lang="ru-RU" sz="1400" b="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0" dirty="0">
                <a:solidFill>
                  <a:srgbClr val="0D3860"/>
                </a:solidFill>
                <a:latin typeface="Arial Narrow" panose="020B0606020202030204" pitchFamily="34" charset="0"/>
              </a:rPr>
              <a:t>в пакет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ГОБМП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F7105-5CE8-4178-BBDC-B5FA6CC5FDD8}"/>
              </a:ext>
            </a:extLst>
          </p:cNvPr>
          <p:cNvSpPr txBox="1"/>
          <p:nvPr/>
        </p:nvSpPr>
        <p:spPr>
          <a:xfrm>
            <a:off x="5976254" y="2639930"/>
            <a:ext cx="26103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D3860"/>
                </a:solidFill>
                <a:latin typeface="Arial Narrow" panose="020B0606020202030204" pitchFamily="34" charset="0"/>
              </a:rPr>
              <a:t>ЛЕЧЕНИЕ ЗА РУБЕЖОМ И С ПРИВЛЕЧЕНИЕМ ЗАРУБЕЖНЫХ СПЕЦИАЛИСТОВ</a:t>
            </a:r>
          </a:p>
          <a:p>
            <a:pPr fontAlgn="base"/>
            <a:endParaRPr lang="ru-RU" sz="1400" dirty="0">
              <a:solidFill>
                <a:srgbClr val="0D3860"/>
              </a:solidFill>
              <a:latin typeface="Arial Narrow" panose="020B0606020202030204" pitchFamily="34" charset="0"/>
            </a:endParaRPr>
          </a:p>
          <a:p>
            <a:pPr fontAlgn="base"/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лечение граждан РК за рубежом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 и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привлечение зарубежных специалистов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 в отечественных медицинских организациях</a:t>
            </a:r>
          </a:p>
          <a:p>
            <a:pPr fontAlgn="base"/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 пакет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ГОБМП</a:t>
            </a:r>
            <a:endParaRPr lang="ru-RU" sz="1600" b="1" dirty="0">
              <a:solidFill>
                <a:srgbClr val="0D38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61C9E-E058-458B-B2C0-0E64A31358CE}"/>
              </a:ext>
            </a:extLst>
          </p:cNvPr>
          <p:cNvSpPr txBox="1"/>
          <p:nvPr/>
        </p:nvSpPr>
        <p:spPr>
          <a:xfrm>
            <a:off x="8943703" y="2624541"/>
            <a:ext cx="293695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D3860"/>
                </a:solidFill>
                <a:latin typeface="Arial Narrow" panose="020B0606020202030204" pitchFamily="34" charset="0"/>
              </a:rPr>
              <a:t>СОПРОВОЖДЕНИЕ ДЕТЕЙ</a:t>
            </a:r>
          </a:p>
          <a:p>
            <a:pPr fontAlgn="base">
              <a:spcAft>
                <a:spcPts val="600"/>
              </a:spcAft>
            </a:pPr>
            <a:endParaRPr lang="ru-RU" sz="1400" b="1" dirty="0">
              <a:solidFill>
                <a:srgbClr val="0D3860"/>
              </a:solidFill>
              <a:latin typeface="Arial Narrow" panose="020B060602020203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уход за детьми 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 возрасте </a:t>
            </a:r>
            <a:b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до 5 лет или больных детей старшего возраста, нуждающихся в дополнительном уходе, сопровождающим лицом, с выдачей листа (справки) о временной нетрудоспособности</a:t>
            </a:r>
          </a:p>
          <a:p>
            <a:pPr fontAlgn="base"/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кормящая мать 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ребенка до одного года жизни обеспечивается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бесплатным питанием 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 медицинской организации на весь период пребывания</a:t>
            </a:r>
          </a:p>
          <a:p>
            <a:pPr fontAlgn="base"/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входит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D3860"/>
                </a:solidFill>
                <a:latin typeface="Arial Narrow" panose="020B0606020202030204" pitchFamily="34" charset="0"/>
              </a:rPr>
              <a:t>в пакет </a:t>
            </a:r>
            <a:r>
              <a:rPr lang="ru-RU" sz="1400" b="1" dirty="0">
                <a:solidFill>
                  <a:srgbClr val="0D3860"/>
                </a:solidFill>
                <a:latin typeface="Arial Narrow" panose="020B0606020202030204" pitchFamily="34" charset="0"/>
              </a:rPr>
              <a:t>ГОБМП и ОСМС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6F6924-07D5-4B68-B4DB-53836B308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098"/>
          <a:stretch/>
        </p:blipFill>
        <p:spPr bwMode="auto">
          <a:xfrm>
            <a:off x="844733" y="1103510"/>
            <a:ext cx="1402079" cy="1376990"/>
          </a:xfrm>
          <a:prstGeom prst="flowChartConnector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7F7C97A-C0DD-4C29-ADB7-A3A6B2511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26781"/>
          <a:stretch/>
        </p:blipFill>
        <p:spPr bwMode="auto">
          <a:xfrm>
            <a:off x="3518265" y="1094691"/>
            <a:ext cx="1402079" cy="1394627"/>
          </a:xfrm>
          <a:prstGeom prst="flowChartConnector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53A4FCA-EC9A-42E4-9956-5D2CDC4C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1"/>
          <a:stretch/>
        </p:blipFill>
        <p:spPr bwMode="auto">
          <a:xfrm>
            <a:off x="6348551" y="1144903"/>
            <a:ext cx="1446976" cy="1376989"/>
          </a:xfrm>
          <a:prstGeom prst="flowChartConnector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067EC27-C1C9-4F89-99DB-E0D757932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9863"/>
          <a:stretch/>
        </p:blipFill>
        <p:spPr bwMode="auto">
          <a:xfrm>
            <a:off x="9640389" y="1144903"/>
            <a:ext cx="1428207" cy="1409415"/>
          </a:xfrm>
          <a:prstGeom prst="flowChartConnector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9FE912-6C09-429E-B376-4B14F7192036}"/>
              </a:ext>
            </a:extLst>
          </p:cNvPr>
          <p:cNvCxnSpPr/>
          <p:nvPr/>
        </p:nvCxnSpPr>
        <p:spPr>
          <a:xfrm>
            <a:off x="3097730" y="2847340"/>
            <a:ext cx="0" cy="2998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B7639DF-39D0-4CFF-87C6-6A937E2FB2D1}"/>
              </a:ext>
            </a:extLst>
          </p:cNvPr>
          <p:cNvCxnSpPr/>
          <p:nvPr/>
        </p:nvCxnSpPr>
        <p:spPr>
          <a:xfrm>
            <a:off x="5730440" y="2882174"/>
            <a:ext cx="0" cy="2998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D1D851F-8F80-459A-8DC8-FD170A1F7455}"/>
              </a:ext>
            </a:extLst>
          </p:cNvPr>
          <p:cNvCxnSpPr/>
          <p:nvPr/>
        </p:nvCxnSpPr>
        <p:spPr>
          <a:xfrm>
            <a:off x="8752315" y="2847340"/>
            <a:ext cx="0" cy="2998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04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сновной шаблон_русский язык" id="{0A8C7656-F76C-46AA-85A7-DD27892E43C5}" vid="{0ADB2EDF-CF78-462B-9A14-B510D6C061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1949</Words>
  <Application>Microsoft Office PowerPoint</Application>
  <PresentationFormat>Широкоэкранный</PresentationFormat>
  <Paragraphs>197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Franklin Gothic Book</vt:lpstr>
      <vt:lpstr>Tahoma</vt:lpstr>
      <vt:lpstr>Wingdings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Лекарственное обеспечение ГОБМП и ОСМС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NURSCA10</dc:creator>
  <cp:lastModifiedBy>Сержанова Алмагул Жалгасбаевна</cp:lastModifiedBy>
  <cp:revision>73</cp:revision>
  <dcterms:created xsi:type="dcterms:W3CDTF">2020-08-26T08:58:26Z</dcterms:created>
  <dcterms:modified xsi:type="dcterms:W3CDTF">2020-11-03T06:27:41Z</dcterms:modified>
</cp:coreProperties>
</file>